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57" r:id="rId3"/>
    <p:sldId id="270" r:id="rId4"/>
    <p:sldId id="272" r:id="rId5"/>
    <p:sldId id="273" r:id="rId6"/>
    <p:sldId id="268" r:id="rId7"/>
    <p:sldId id="283" r:id="rId8"/>
    <p:sldId id="284" r:id="rId9"/>
    <p:sldId id="286" r:id="rId10"/>
    <p:sldId id="285" r:id="rId11"/>
    <p:sldId id="287" r:id="rId12"/>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a:srgbClr val="CCFFFF"/>
    <a:srgbClr val="66FFFF"/>
    <a:srgbClr val="FFFFCC"/>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06" autoAdjust="0"/>
    <p:restoredTop sz="94660"/>
  </p:normalViewPr>
  <p:slideViewPr>
    <p:cSldViewPr>
      <p:cViewPr varScale="1">
        <p:scale>
          <a:sx n="93" d="100"/>
          <a:sy n="93" d="100"/>
        </p:scale>
        <p:origin x="672" y="8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VE"/>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2FF3005-F028-4B53-ADC5-A1127B5268E5}" type="datetimeFigureOut">
              <a:rPr lang="es-VE" smtClean="0"/>
              <a:t>31/1/2017</a:t>
            </a:fld>
            <a:endParaRPr lang="es-VE"/>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VE"/>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VE"/>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VE"/>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EAF924-C5E5-4D1E-B13C-53767CD3B66A}" type="slidenum">
              <a:rPr lang="es-VE" smtClean="0"/>
              <a:t>‹Nº›</a:t>
            </a:fld>
            <a:endParaRPr lang="es-VE"/>
          </a:p>
        </p:txBody>
      </p:sp>
    </p:spTree>
    <p:extLst>
      <p:ext uri="{BB962C8B-B14F-4D97-AF65-F5344CB8AC3E}">
        <p14:creationId xmlns:p14="http://schemas.microsoft.com/office/powerpoint/2010/main" val="24771069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VE" dirty="0"/>
          </a:p>
        </p:txBody>
      </p:sp>
      <p:sp>
        <p:nvSpPr>
          <p:cNvPr id="4" name="Marcador de número de diapositiva 3"/>
          <p:cNvSpPr>
            <a:spLocks noGrp="1"/>
          </p:cNvSpPr>
          <p:nvPr>
            <p:ph type="sldNum" sz="quarter" idx="10"/>
          </p:nvPr>
        </p:nvSpPr>
        <p:spPr/>
        <p:txBody>
          <a:bodyPr/>
          <a:lstStyle/>
          <a:p>
            <a:fld id="{F5EAF924-C5E5-4D1E-B13C-53767CD3B66A}" type="slidenum">
              <a:rPr lang="es-VE" smtClean="0"/>
              <a:t>3</a:t>
            </a:fld>
            <a:endParaRPr lang="es-VE"/>
          </a:p>
        </p:txBody>
      </p:sp>
    </p:spTree>
    <p:extLst>
      <p:ext uri="{BB962C8B-B14F-4D97-AF65-F5344CB8AC3E}">
        <p14:creationId xmlns:p14="http://schemas.microsoft.com/office/powerpoint/2010/main" val="18745239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C7444E1-CE27-4C75-9329-1AE83DD0D30A}" type="datetimeFigureOut">
              <a:rPr lang="en-US" smtClean="0"/>
              <a:t>1/31/2017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‹Nº›</a:t>
            </a:fld>
            <a:endParaRPr lang="en-US"/>
          </a:p>
        </p:txBody>
      </p:sp>
    </p:spTree>
    <p:extLst>
      <p:ext uri="{BB962C8B-B14F-4D97-AF65-F5344CB8AC3E}">
        <p14:creationId xmlns:p14="http://schemas.microsoft.com/office/powerpoint/2010/main" val="19330604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C7444E1-CE27-4C75-9329-1AE83DD0D30A}" type="datetimeFigureOut">
              <a:rPr lang="en-US" smtClean="0"/>
              <a:t>1/31/2017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‹Nº›</a:t>
            </a:fld>
            <a:endParaRPr lang="en-US"/>
          </a:p>
        </p:txBody>
      </p:sp>
    </p:spTree>
    <p:extLst>
      <p:ext uri="{BB962C8B-B14F-4D97-AF65-F5344CB8AC3E}">
        <p14:creationId xmlns:p14="http://schemas.microsoft.com/office/powerpoint/2010/main" val="5352595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C7444E1-CE27-4C75-9329-1AE83DD0D30A}" type="datetimeFigureOut">
              <a:rPr lang="en-US" smtClean="0"/>
              <a:t>1/31/2017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‹Nº›</a:t>
            </a:fld>
            <a:endParaRPr lang="en-US"/>
          </a:p>
        </p:txBody>
      </p:sp>
    </p:spTree>
    <p:extLst>
      <p:ext uri="{BB962C8B-B14F-4D97-AF65-F5344CB8AC3E}">
        <p14:creationId xmlns:p14="http://schemas.microsoft.com/office/powerpoint/2010/main" val="35950433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C7444E1-CE27-4C75-9329-1AE83DD0D30A}" type="datetimeFigureOut">
              <a:rPr lang="en-US" smtClean="0"/>
              <a:t>1/31/2017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‹Nº›</a:t>
            </a:fld>
            <a:endParaRPr lang="en-US"/>
          </a:p>
        </p:txBody>
      </p:sp>
    </p:spTree>
    <p:extLst>
      <p:ext uri="{BB962C8B-B14F-4D97-AF65-F5344CB8AC3E}">
        <p14:creationId xmlns:p14="http://schemas.microsoft.com/office/powerpoint/2010/main" val="10382262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C7444E1-CE27-4C75-9329-1AE83DD0D30A}" type="datetimeFigureOut">
              <a:rPr lang="en-US" smtClean="0"/>
              <a:t>1/31/2017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‹Nº›</a:t>
            </a:fld>
            <a:endParaRPr lang="en-US"/>
          </a:p>
        </p:txBody>
      </p:sp>
    </p:spTree>
    <p:extLst>
      <p:ext uri="{BB962C8B-B14F-4D97-AF65-F5344CB8AC3E}">
        <p14:creationId xmlns:p14="http://schemas.microsoft.com/office/powerpoint/2010/main" val="23172310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C7444E1-CE27-4C75-9329-1AE83DD0D30A}" type="datetimeFigureOut">
              <a:rPr lang="en-US" smtClean="0"/>
              <a:t>1/31/2017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730A26-22C1-4DAF-BC43-99DE4FE51A48}" type="slidenum">
              <a:rPr lang="en-US" smtClean="0"/>
              <a:t>‹Nº›</a:t>
            </a:fld>
            <a:endParaRPr lang="en-US"/>
          </a:p>
        </p:txBody>
      </p:sp>
    </p:spTree>
    <p:extLst>
      <p:ext uri="{BB962C8B-B14F-4D97-AF65-F5344CB8AC3E}">
        <p14:creationId xmlns:p14="http://schemas.microsoft.com/office/powerpoint/2010/main" val="26987409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C7444E1-CE27-4C75-9329-1AE83DD0D30A}" type="datetimeFigureOut">
              <a:rPr lang="en-US" smtClean="0"/>
              <a:t>1/31/2017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F730A26-22C1-4DAF-BC43-99DE4FE51A48}" type="slidenum">
              <a:rPr lang="en-US" smtClean="0"/>
              <a:t>‹Nº›</a:t>
            </a:fld>
            <a:endParaRPr lang="en-US"/>
          </a:p>
        </p:txBody>
      </p:sp>
    </p:spTree>
    <p:extLst>
      <p:ext uri="{BB962C8B-B14F-4D97-AF65-F5344CB8AC3E}">
        <p14:creationId xmlns:p14="http://schemas.microsoft.com/office/powerpoint/2010/main" val="23048216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C7444E1-CE27-4C75-9329-1AE83DD0D30A}" type="datetimeFigureOut">
              <a:rPr lang="en-US" smtClean="0"/>
              <a:t>1/31/2017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F730A26-22C1-4DAF-BC43-99DE4FE51A48}" type="slidenum">
              <a:rPr lang="en-US" smtClean="0"/>
              <a:t>‹Nº›</a:t>
            </a:fld>
            <a:endParaRPr lang="en-US"/>
          </a:p>
        </p:txBody>
      </p:sp>
    </p:spTree>
    <p:extLst>
      <p:ext uri="{BB962C8B-B14F-4D97-AF65-F5344CB8AC3E}">
        <p14:creationId xmlns:p14="http://schemas.microsoft.com/office/powerpoint/2010/main" val="12714714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7444E1-CE27-4C75-9329-1AE83DD0D30A}" type="datetimeFigureOut">
              <a:rPr lang="en-US" smtClean="0"/>
              <a:t>1/31/2017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F730A26-22C1-4DAF-BC43-99DE4FE51A48}" type="slidenum">
              <a:rPr lang="en-US" smtClean="0"/>
              <a:t>‹Nº›</a:t>
            </a:fld>
            <a:endParaRPr lang="en-US"/>
          </a:p>
        </p:txBody>
      </p:sp>
    </p:spTree>
    <p:extLst>
      <p:ext uri="{BB962C8B-B14F-4D97-AF65-F5344CB8AC3E}">
        <p14:creationId xmlns:p14="http://schemas.microsoft.com/office/powerpoint/2010/main" val="1804349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C7444E1-CE27-4C75-9329-1AE83DD0D30A}" type="datetimeFigureOut">
              <a:rPr lang="en-US" smtClean="0"/>
              <a:t>1/31/2017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730A26-22C1-4DAF-BC43-99DE4FE51A48}" type="slidenum">
              <a:rPr lang="en-US" smtClean="0"/>
              <a:t>‹Nº›</a:t>
            </a:fld>
            <a:endParaRPr lang="en-US"/>
          </a:p>
        </p:txBody>
      </p:sp>
    </p:spTree>
    <p:extLst>
      <p:ext uri="{BB962C8B-B14F-4D97-AF65-F5344CB8AC3E}">
        <p14:creationId xmlns:p14="http://schemas.microsoft.com/office/powerpoint/2010/main" val="1967108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C7444E1-CE27-4C75-9329-1AE83DD0D30A}" type="datetimeFigureOut">
              <a:rPr lang="en-US" smtClean="0"/>
              <a:t>1/31/2017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730A26-22C1-4DAF-BC43-99DE4FE51A48}" type="slidenum">
              <a:rPr lang="en-US" smtClean="0"/>
              <a:t>‹Nº›</a:t>
            </a:fld>
            <a:endParaRPr lang="en-US"/>
          </a:p>
        </p:txBody>
      </p:sp>
    </p:spTree>
    <p:extLst>
      <p:ext uri="{BB962C8B-B14F-4D97-AF65-F5344CB8AC3E}">
        <p14:creationId xmlns:p14="http://schemas.microsoft.com/office/powerpoint/2010/main" val="6063837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AC7444E1-CE27-4C75-9329-1AE83DD0D30A}" type="datetimeFigureOut">
              <a:rPr lang="en-US" smtClean="0"/>
              <a:t>1/31/2017</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2F730A26-22C1-4DAF-BC43-99DE4FE51A48}" type="slidenum">
              <a:rPr lang="en-US" smtClean="0"/>
              <a:t>‹Nº›</a:t>
            </a:fld>
            <a:endParaRPr lang="en-US"/>
          </a:p>
        </p:txBody>
      </p:sp>
    </p:spTree>
    <p:extLst>
      <p:ext uri="{BB962C8B-B14F-4D97-AF65-F5344CB8AC3E}">
        <p14:creationId xmlns:p14="http://schemas.microsoft.com/office/powerpoint/2010/main" val="18315443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Solving Systems </a:t>
            </a:r>
            <a:r>
              <a:rPr lang="en-US" dirty="0" smtClean="0"/>
              <a:t>Using Substitution </a:t>
            </a:r>
            <a:endParaRPr lang="en-US" dirty="0"/>
          </a:p>
        </p:txBody>
      </p:sp>
      <p:sp>
        <p:nvSpPr>
          <p:cNvPr id="3" name="Subtitle 2"/>
          <p:cNvSpPr>
            <a:spLocks noGrp="1"/>
          </p:cNvSpPr>
          <p:nvPr>
            <p:ph type="subTitle" idx="1"/>
          </p:nvPr>
        </p:nvSpPr>
        <p:spPr/>
        <p:txBody>
          <a:bodyPr/>
          <a:lstStyle/>
          <a:p>
            <a:r>
              <a:rPr lang="en-US" dirty="0"/>
              <a:t>Unit 6</a:t>
            </a:r>
            <a:r>
              <a:rPr lang="en-US" dirty="0" smtClean="0"/>
              <a:t> </a:t>
            </a:r>
            <a:r>
              <a:rPr lang="en-US" dirty="0"/>
              <a:t>Lesson </a:t>
            </a:r>
            <a:r>
              <a:rPr lang="en-US" dirty="0" smtClean="0"/>
              <a:t>2 </a:t>
            </a:r>
            <a:endParaRPr lang="en-US" dirty="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 y="742950"/>
            <a:ext cx="8335170" cy="969540"/>
          </a:xfrm>
          <a:prstGeom prst="rect">
            <a:avLst/>
          </a:prstGeom>
        </p:spPr>
      </p:pic>
    </p:spTree>
    <p:extLst>
      <p:ext uri="{BB962C8B-B14F-4D97-AF65-F5344CB8AC3E}">
        <p14:creationId xmlns:p14="http://schemas.microsoft.com/office/powerpoint/2010/main" val="37979733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742950"/>
            <a:ext cx="8686800" cy="914400"/>
          </a:xfrm>
        </p:spPr>
        <p:txBody>
          <a:bodyPr>
            <a:normAutofit fontScale="70000" lnSpcReduction="20000"/>
          </a:bodyPr>
          <a:lstStyle/>
          <a:p>
            <a:pPr marL="0" indent="0" algn="just">
              <a:buNone/>
            </a:pPr>
            <a:r>
              <a:rPr lang="en-US" sz="2400" b="1" dirty="0" smtClean="0">
                <a:solidFill>
                  <a:srgbClr val="0070C0"/>
                </a:solidFill>
              </a:rPr>
              <a:t>Sample </a:t>
            </a:r>
            <a:r>
              <a:rPr lang="en-US" sz="2400" b="1" dirty="0">
                <a:solidFill>
                  <a:srgbClr val="0070C0"/>
                </a:solidFill>
              </a:rPr>
              <a:t>Problem </a:t>
            </a:r>
            <a:r>
              <a:rPr lang="en-US" sz="2400" b="1" dirty="0">
                <a:solidFill>
                  <a:srgbClr val="0070C0"/>
                </a:solidFill>
              </a:rPr>
              <a:t>2</a:t>
            </a:r>
            <a:r>
              <a:rPr lang="en-US" sz="2400" b="1" dirty="0" smtClean="0">
                <a:solidFill>
                  <a:srgbClr val="0070C0"/>
                </a:solidFill>
              </a:rPr>
              <a:t>: </a:t>
            </a:r>
            <a:r>
              <a:rPr lang="en-US" sz="2400" dirty="0"/>
              <a:t>Find the solution of the following system </a:t>
            </a:r>
            <a:r>
              <a:rPr lang="en-US" sz="2400" dirty="0" smtClean="0"/>
              <a:t>using substitution</a:t>
            </a:r>
            <a:r>
              <a:rPr lang="en-US" sz="2400" dirty="0" smtClean="0"/>
              <a:t>:</a:t>
            </a:r>
            <a:endParaRPr lang="es-VE" sz="2400" dirty="0"/>
          </a:p>
          <a:p>
            <a:pPr marL="0" marR="0" indent="0">
              <a:spcBef>
                <a:spcPts val="0"/>
              </a:spcBef>
              <a:spcAft>
                <a:spcPts val="600"/>
              </a:spcAft>
              <a:buNone/>
            </a:pPr>
            <a:endParaRPr lang="en-US" sz="2400" dirty="0" smtClean="0"/>
          </a:p>
          <a:p>
            <a:pPr marL="0" indent="0">
              <a:spcBef>
                <a:spcPts val="0"/>
              </a:spcBef>
              <a:spcAft>
                <a:spcPts val="600"/>
              </a:spcAft>
              <a:buNone/>
            </a:pPr>
            <a:r>
              <a:rPr lang="en-US" sz="2400" b="1" dirty="0">
                <a:solidFill>
                  <a:srgbClr val="FF0000"/>
                </a:solidFill>
              </a:rPr>
              <a:t>Step 1: </a:t>
            </a:r>
            <a:r>
              <a:rPr lang="en-US" sz="2400" dirty="0">
                <a:solidFill>
                  <a:srgbClr val="FF0000"/>
                </a:solidFill>
              </a:rPr>
              <a:t>Solve one of the equations for either x or y.</a:t>
            </a:r>
          </a:p>
          <a:p>
            <a:pPr marL="0" marR="0" indent="0">
              <a:spcBef>
                <a:spcPts val="0"/>
              </a:spcBef>
              <a:spcAft>
                <a:spcPts val="600"/>
              </a:spcAft>
              <a:buNone/>
            </a:pPr>
            <a:endParaRPr lang="en-US" sz="2400" dirty="0"/>
          </a:p>
        </p:txBody>
      </p:sp>
      <p:pic>
        <p:nvPicPr>
          <p:cNvPr id="31" name="Imagen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11593" y="4826713"/>
            <a:ext cx="2438400" cy="283633"/>
          </a:xfrm>
          <a:prstGeom prst="rect">
            <a:avLst/>
          </a:prstGeom>
        </p:spPr>
      </p:pic>
      <mc:AlternateContent xmlns:mc="http://schemas.openxmlformats.org/markup-compatibility/2006">
        <mc:Choice xmlns:a14="http://schemas.microsoft.com/office/drawing/2010/main" Requires="a14">
          <p:sp>
            <p:nvSpPr>
              <p:cNvPr id="2" name="CuadroTexto 1"/>
              <p:cNvSpPr txBox="1"/>
              <p:nvPr/>
            </p:nvSpPr>
            <p:spPr>
              <a:xfrm>
                <a:off x="228600" y="1601545"/>
                <a:ext cx="7620000" cy="1038618"/>
              </a:xfrm>
              <a:prstGeom prst="rect">
                <a:avLst/>
              </a:prstGeom>
              <a:noFill/>
            </p:spPr>
            <p:txBody>
              <a:bodyPr wrap="square" rtlCol="0">
                <a:spAutoFit/>
              </a:bodyPr>
              <a:lstStyle/>
              <a:p>
                <a:pPr marL="285750" indent="-285750">
                  <a:buFont typeface="Arial" panose="020B0604020202020204" pitchFamily="34" charset="0"/>
                  <a:buChar char="•"/>
                </a:pPr>
                <a:r>
                  <a:rPr lang="en-US" b="1" dirty="0" smtClean="0"/>
                  <a:t> </a:t>
                </a:r>
                <a:r>
                  <a:rPr lang="en-US" dirty="0"/>
                  <a:t> </a:t>
                </a:r>
                <a:r>
                  <a:rPr lang="en-US" dirty="0"/>
                  <a:t>F</a:t>
                </a:r>
                <a:r>
                  <a:rPr lang="en-US" dirty="0" smtClean="0"/>
                  <a:t>rom equation II , we solve for y</a:t>
                </a:r>
              </a:p>
              <a:p>
                <a14:m>
                  <m:oMathPara xmlns:m="http://schemas.openxmlformats.org/officeDocument/2006/math">
                    <m:oMathParaPr>
                      <m:jc m:val="centerGroup"/>
                    </m:oMathParaPr>
                    <m:oMath xmlns:m="http://schemas.openxmlformats.org/officeDocument/2006/math">
                      <m:r>
                        <a:rPr lang="en-US" sz="2200" b="1" i="1">
                          <a:latin typeface="Cambria Math" panose="02040503050406030204" pitchFamily="18" charset="0"/>
                        </a:rPr>
                        <m:t>𝒙</m:t>
                      </m:r>
                      <m:r>
                        <a:rPr lang="es-VE" sz="2200" b="1" i="1" smtClean="0">
                          <a:latin typeface="Cambria Math" panose="02040503050406030204" pitchFamily="18" charset="0"/>
                        </a:rPr>
                        <m:t>+</m:t>
                      </m:r>
                      <m:r>
                        <a:rPr lang="es-VE" sz="2200" b="1" i="1" smtClean="0">
                          <a:latin typeface="Cambria Math" panose="02040503050406030204" pitchFamily="18" charset="0"/>
                        </a:rPr>
                        <m:t>𝟐</m:t>
                      </m:r>
                      <m:r>
                        <a:rPr lang="en-US" sz="2200" b="1" i="1">
                          <a:latin typeface="Cambria Math" panose="02040503050406030204" pitchFamily="18" charset="0"/>
                        </a:rPr>
                        <m:t>𝒚</m:t>
                      </m:r>
                      <m:r>
                        <a:rPr lang="en-US" sz="2200" b="1" i="1">
                          <a:latin typeface="Cambria Math" panose="02040503050406030204" pitchFamily="18" charset="0"/>
                        </a:rPr>
                        <m:t>=</m:t>
                      </m:r>
                      <m:r>
                        <a:rPr lang="es-VE" sz="2200" b="1" i="1" smtClean="0">
                          <a:latin typeface="Cambria Math" panose="02040503050406030204" pitchFamily="18" charset="0"/>
                        </a:rPr>
                        <m:t>𝟗</m:t>
                      </m:r>
                      <m:r>
                        <a:rPr lang="en-US" sz="2200" b="1" i="1">
                          <a:latin typeface="Cambria Math" panose="02040503050406030204" pitchFamily="18" charset="0"/>
                        </a:rPr>
                        <m:t> </m:t>
                      </m:r>
                    </m:oMath>
                  </m:oMathPara>
                </a14:m>
                <a:endParaRPr lang="es-VE" sz="2200" b="1" i="1" dirty="0" smtClean="0">
                  <a:latin typeface="Cambria Math" panose="02040503050406030204" pitchFamily="18" charset="0"/>
                </a:endParaRPr>
              </a:p>
              <a:p>
                <a14:m>
                  <m:oMathPara xmlns:m="http://schemas.openxmlformats.org/officeDocument/2006/math">
                    <m:oMathParaPr>
                      <m:jc m:val="centerGroup"/>
                    </m:oMathParaPr>
                    <m:oMath xmlns:m="http://schemas.openxmlformats.org/officeDocument/2006/math">
                      <m:r>
                        <a:rPr lang="en-US" sz="2200" b="1" i="1">
                          <a:latin typeface="Cambria Math" panose="02040503050406030204" pitchFamily="18" charset="0"/>
                        </a:rPr>
                        <m:t> </m:t>
                      </m:r>
                      <m:r>
                        <a:rPr lang="es-VE" sz="2200" b="1" i="1" smtClean="0">
                          <a:latin typeface="Cambria Math" panose="02040503050406030204" pitchFamily="18" charset="0"/>
                        </a:rPr>
                        <m:t>𝒙</m:t>
                      </m:r>
                      <m:r>
                        <a:rPr lang="en-US" b="1" i="1">
                          <a:latin typeface="Cambria Math" panose="02040503050406030204" pitchFamily="18" charset="0"/>
                        </a:rPr>
                        <m:t>=</m:t>
                      </m:r>
                      <m:r>
                        <a:rPr lang="es-VE" b="1" i="1" smtClean="0">
                          <a:latin typeface="Cambria Math" panose="02040503050406030204" pitchFamily="18" charset="0"/>
                        </a:rPr>
                        <m:t>𝟗</m:t>
                      </m:r>
                      <m:r>
                        <a:rPr lang="es-VE" b="1" i="1" smtClean="0">
                          <a:latin typeface="Cambria Math" panose="02040503050406030204" pitchFamily="18" charset="0"/>
                        </a:rPr>
                        <m:t>−</m:t>
                      </m:r>
                      <m:r>
                        <a:rPr lang="es-VE" b="1" i="1" smtClean="0">
                          <a:latin typeface="Cambria Math" panose="02040503050406030204" pitchFamily="18" charset="0"/>
                        </a:rPr>
                        <m:t>𝟐</m:t>
                      </m:r>
                      <m:r>
                        <a:rPr lang="es-VE" b="1" i="1" smtClean="0">
                          <a:latin typeface="Cambria Math" panose="02040503050406030204" pitchFamily="18" charset="0"/>
                        </a:rPr>
                        <m:t>𝒚</m:t>
                      </m:r>
                      <m:r>
                        <a:rPr lang="en-US" b="1" i="1">
                          <a:latin typeface="Cambria Math" panose="02040503050406030204" pitchFamily="18" charset="0"/>
                        </a:rPr>
                        <m:t> </m:t>
                      </m:r>
                    </m:oMath>
                  </m:oMathPara>
                </a14:m>
                <a:endParaRPr lang="es-VE" b="1" i="1" dirty="0">
                  <a:latin typeface="Cambria Math" panose="02040503050406030204" pitchFamily="18" charset="0"/>
                </a:endParaRPr>
              </a:p>
            </p:txBody>
          </p:sp>
        </mc:Choice>
        <mc:Fallback>
          <p:sp>
            <p:nvSpPr>
              <p:cNvPr id="2" name="CuadroTexto 1"/>
              <p:cNvSpPr txBox="1">
                <a:spLocks noRot="1" noChangeAspect="1" noMove="1" noResize="1" noEditPoints="1" noAdjustHandles="1" noChangeArrowheads="1" noChangeShapeType="1" noTextEdit="1"/>
              </p:cNvSpPr>
              <p:nvPr/>
            </p:nvSpPr>
            <p:spPr>
              <a:xfrm>
                <a:off x="228600" y="1601545"/>
                <a:ext cx="7620000" cy="1038618"/>
              </a:xfrm>
              <a:prstGeom prst="rect">
                <a:avLst/>
              </a:prstGeom>
              <a:blipFill rotWithShape="0">
                <a:blip r:embed="rId3"/>
                <a:stretch>
                  <a:fillRect l="-560" t="-3529" b="-4118"/>
                </a:stretch>
              </a:blipFill>
            </p:spPr>
            <p:txBody>
              <a:bodyPr/>
              <a:lstStyle/>
              <a:p>
                <a:r>
                  <a:rPr lang="es-VE">
                    <a:noFill/>
                  </a:rPr>
                  <a:t> </a:t>
                </a:r>
              </a:p>
            </p:txBody>
          </p:sp>
        </mc:Fallback>
      </mc:AlternateContent>
      <mc:AlternateContent xmlns:mc="http://schemas.openxmlformats.org/markup-compatibility/2006">
        <mc:Choice xmlns:a14="http://schemas.microsoft.com/office/drawing/2010/main" Requires="a14">
          <p:sp>
            <p:nvSpPr>
              <p:cNvPr id="7" name="CuadroTexto 6"/>
              <p:cNvSpPr txBox="1"/>
              <p:nvPr/>
            </p:nvSpPr>
            <p:spPr>
              <a:xfrm>
                <a:off x="762000" y="3181350"/>
                <a:ext cx="4343400" cy="923330"/>
              </a:xfrm>
              <a:prstGeom prst="rect">
                <a:avLst/>
              </a:prstGeom>
              <a:noFill/>
            </p:spPr>
            <p:txBody>
              <a:bodyPr wrap="square" rtlCol="0">
                <a:spAutoFit/>
              </a:bodyPr>
              <a:lstStyle/>
              <a:p>
                <a:pPr marL="285750" indent="-285750">
                  <a:buFont typeface="Arial" panose="020B0604020202020204" pitchFamily="34" charset="0"/>
                  <a:buChar char="•"/>
                </a:pPr>
                <a:r>
                  <a:rPr lang="en-US" b="1" dirty="0" smtClean="0"/>
                  <a:t> Substituting in I</a:t>
                </a:r>
              </a:p>
              <a:p>
                <a14:m>
                  <m:oMathPara xmlns:m="http://schemas.openxmlformats.org/officeDocument/2006/math">
                    <m:oMathParaPr>
                      <m:jc m:val="centerGroup"/>
                    </m:oMathParaPr>
                    <m:oMath xmlns:m="http://schemas.openxmlformats.org/officeDocument/2006/math">
                      <m:r>
                        <a:rPr lang="es-VE" i="1">
                          <a:latin typeface="Cambria Math" panose="02040503050406030204" pitchFamily="18" charset="0"/>
                        </a:rPr>
                        <m:t>2</m:t>
                      </m:r>
                      <m:d>
                        <m:dPr>
                          <m:ctrlPr>
                            <a:rPr lang="es-VE" b="0" i="1" smtClean="0">
                              <a:latin typeface="Cambria Math" panose="02040503050406030204" pitchFamily="18" charset="0"/>
                            </a:rPr>
                          </m:ctrlPr>
                        </m:dPr>
                        <m:e>
                          <m:r>
                            <a:rPr lang="es-VE" b="0" i="1" smtClean="0">
                              <a:latin typeface="Cambria Math" panose="02040503050406030204" pitchFamily="18" charset="0"/>
                            </a:rPr>
                            <m:t>9−2</m:t>
                          </m:r>
                          <m:r>
                            <a:rPr lang="es-VE" b="0" i="1" smtClean="0">
                              <a:latin typeface="Cambria Math" panose="02040503050406030204" pitchFamily="18" charset="0"/>
                            </a:rPr>
                            <m:t>𝑦</m:t>
                          </m:r>
                        </m:e>
                      </m:d>
                      <m:r>
                        <a:rPr lang="es-VE" b="0" i="1" smtClean="0">
                          <a:latin typeface="Cambria Math" panose="02040503050406030204" pitchFamily="18" charset="0"/>
                        </a:rPr>
                        <m:t>+3</m:t>
                      </m:r>
                      <m:r>
                        <a:rPr lang="es-VE" b="0" i="1" smtClean="0">
                          <a:latin typeface="Cambria Math" panose="02040503050406030204" pitchFamily="18" charset="0"/>
                        </a:rPr>
                        <m:t>𝑦</m:t>
                      </m:r>
                      <m:r>
                        <a:rPr lang="es-VE" b="0" i="1" smtClean="0">
                          <a:latin typeface="Cambria Math" panose="02040503050406030204" pitchFamily="18" charset="0"/>
                        </a:rPr>
                        <m:t>=14</m:t>
                      </m:r>
                    </m:oMath>
                  </m:oMathPara>
                </a14:m>
                <a:endParaRPr lang="en-US" dirty="0"/>
              </a:p>
              <a:p>
                <a:endParaRPr lang="es-VE" dirty="0"/>
              </a:p>
            </p:txBody>
          </p:sp>
        </mc:Choice>
        <mc:Fallback>
          <p:sp>
            <p:nvSpPr>
              <p:cNvPr id="7" name="CuadroTexto 6"/>
              <p:cNvSpPr txBox="1">
                <a:spLocks noRot="1" noChangeAspect="1" noMove="1" noResize="1" noEditPoints="1" noAdjustHandles="1" noChangeArrowheads="1" noChangeShapeType="1" noTextEdit="1"/>
              </p:cNvSpPr>
              <p:nvPr/>
            </p:nvSpPr>
            <p:spPr>
              <a:xfrm>
                <a:off x="762000" y="3181350"/>
                <a:ext cx="4343400" cy="923330"/>
              </a:xfrm>
              <a:prstGeom prst="rect">
                <a:avLst/>
              </a:prstGeom>
              <a:blipFill rotWithShape="0">
                <a:blip r:embed="rId4"/>
                <a:stretch>
                  <a:fillRect l="-842" t="-3974"/>
                </a:stretch>
              </a:blipFill>
            </p:spPr>
            <p:txBody>
              <a:bodyPr/>
              <a:lstStyle/>
              <a:p>
                <a:r>
                  <a:rPr lang="es-VE">
                    <a:noFill/>
                  </a:rPr>
                  <a:t> </a:t>
                </a:r>
              </a:p>
            </p:txBody>
          </p:sp>
        </mc:Fallback>
      </mc:AlternateContent>
      <p:sp>
        <p:nvSpPr>
          <p:cNvPr id="8" name="Title 1"/>
          <p:cNvSpPr>
            <a:spLocks noGrp="1"/>
          </p:cNvSpPr>
          <p:nvPr>
            <p:ph type="title"/>
          </p:nvPr>
        </p:nvSpPr>
        <p:spPr>
          <a:xfrm>
            <a:off x="0" y="-19050"/>
            <a:ext cx="8229600" cy="365760"/>
          </a:xfrm>
        </p:spPr>
        <p:txBody>
          <a:bodyPr>
            <a:normAutofit/>
          </a:bodyPr>
          <a:lstStyle/>
          <a:p>
            <a:pPr algn="l"/>
            <a:r>
              <a:rPr lang="en-US" sz="1700" b="1" dirty="0" smtClean="0">
                <a:latin typeface="Cambria" panose="02040503050406030204" pitchFamily="18" charset="0"/>
              </a:rPr>
              <a:t>SOLVING SYSTEMS </a:t>
            </a:r>
            <a:r>
              <a:rPr lang="en-US" sz="1700" b="1" dirty="0" smtClean="0">
                <a:latin typeface="Cambria" panose="02040503050406030204" pitchFamily="18" charset="0"/>
              </a:rPr>
              <a:t>USING</a:t>
            </a:r>
            <a:r>
              <a:rPr lang="en-US" sz="1700" b="1" dirty="0" smtClean="0">
                <a:latin typeface="Cambria" panose="02040503050406030204" pitchFamily="18" charset="0"/>
              </a:rPr>
              <a:t> SUBSTITUTION</a:t>
            </a:r>
            <a:endParaRPr lang="en-US" sz="1700" b="1" dirty="0">
              <a:latin typeface="Cambria" panose="02040503050406030204" pitchFamily="18" charset="0"/>
            </a:endParaRPr>
          </a:p>
        </p:txBody>
      </p:sp>
      <p:sp>
        <p:nvSpPr>
          <p:cNvPr id="5" name="Rectángulo 4"/>
          <p:cNvSpPr/>
          <p:nvPr/>
        </p:nvSpPr>
        <p:spPr>
          <a:xfrm>
            <a:off x="228600" y="2701718"/>
            <a:ext cx="7620000" cy="369332"/>
          </a:xfrm>
          <a:prstGeom prst="rect">
            <a:avLst/>
          </a:prstGeom>
        </p:spPr>
        <p:txBody>
          <a:bodyPr wrap="square">
            <a:spAutoFit/>
          </a:bodyPr>
          <a:lstStyle/>
          <a:p>
            <a:pPr algn="just">
              <a:spcAft>
                <a:spcPts val="600"/>
              </a:spcAft>
            </a:pPr>
            <a:r>
              <a:rPr lang="en-US" b="1" dirty="0">
                <a:solidFill>
                  <a:srgbClr val="FF0000"/>
                </a:solidFill>
              </a:rPr>
              <a:t>Step 2: </a:t>
            </a:r>
            <a:r>
              <a:rPr lang="en-US" dirty="0">
                <a:solidFill>
                  <a:srgbClr val="FF0000"/>
                </a:solidFill>
              </a:rPr>
              <a:t>Substitute the solution from “step 1” into the other equation</a:t>
            </a:r>
            <a:r>
              <a:rPr lang="en-US" dirty="0"/>
              <a:t>.</a:t>
            </a:r>
          </a:p>
        </p:txBody>
      </p:sp>
    </p:spTree>
    <p:extLst>
      <p:ext uri="{BB962C8B-B14F-4D97-AF65-F5344CB8AC3E}">
        <p14:creationId xmlns:p14="http://schemas.microsoft.com/office/powerpoint/2010/main" val="150511282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742950"/>
            <a:ext cx="8686800" cy="838200"/>
          </a:xfrm>
        </p:spPr>
        <p:txBody>
          <a:bodyPr>
            <a:normAutofit fontScale="47500" lnSpcReduction="20000"/>
          </a:bodyPr>
          <a:lstStyle/>
          <a:p>
            <a:pPr marL="0" indent="0" algn="just">
              <a:buNone/>
            </a:pPr>
            <a:r>
              <a:rPr lang="en-US" sz="3300" b="1" dirty="0" smtClean="0">
                <a:solidFill>
                  <a:srgbClr val="0070C0"/>
                </a:solidFill>
              </a:rPr>
              <a:t>Sample </a:t>
            </a:r>
            <a:r>
              <a:rPr lang="en-US" sz="3300" b="1" dirty="0">
                <a:solidFill>
                  <a:srgbClr val="0070C0"/>
                </a:solidFill>
              </a:rPr>
              <a:t>Problem </a:t>
            </a:r>
            <a:r>
              <a:rPr lang="en-US" sz="3300" b="1" dirty="0" smtClean="0">
                <a:solidFill>
                  <a:srgbClr val="0070C0"/>
                </a:solidFill>
              </a:rPr>
              <a:t>1: </a:t>
            </a:r>
            <a:r>
              <a:rPr lang="en-US" sz="3300" dirty="0"/>
              <a:t>Find the solution of the following system </a:t>
            </a:r>
            <a:r>
              <a:rPr lang="en-US" sz="3300" dirty="0" smtClean="0"/>
              <a:t>using</a:t>
            </a:r>
            <a:r>
              <a:rPr lang="en-US" sz="3300" dirty="0" smtClean="0"/>
              <a:t> substitution:</a:t>
            </a:r>
          </a:p>
          <a:p>
            <a:pPr marL="0" indent="0" algn="just">
              <a:buNone/>
            </a:pPr>
            <a:endParaRPr lang="es-VE" sz="3300" dirty="0"/>
          </a:p>
          <a:p>
            <a:pPr marL="0" indent="0">
              <a:spcBef>
                <a:spcPts val="0"/>
              </a:spcBef>
              <a:spcAft>
                <a:spcPts val="600"/>
              </a:spcAft>
              <a:buNone/>
            </a:pPr>
            <a:r>
              <a:rPr lang="en-US" sz="3300" b="1" dirty="0">
                <a:solidFill>
                  <a:srgbClr val="FF0000"/>
                </a:solidFill>
              </a:rPr>
              <a:t>Step 3: </a:t>
            </a:r>
            <a:r>
              <a:rPr lang="en-US" sz="3300" dirty="0">
                <a:solidFill>
                  <a:srgbClr val="FF0000"/>
                </a:solidFill>
              </a:rPr>
              <a:t>Solve this new </a:t>
            </a:r>
            <a:r>
              <a:rPr lang="en-US" sz="3300" dirty="0" smtClean="0">
                <a:solidFill>
                  <a:srgbClr val="FF0000"/>
                </a:solidFill>
              </a:rPr>
              <a:t>equation:</a:t>
            </a:r>
            <a:endParaRPr lang="en-US" sz="3300" dirty="0">
              <a:solidFill>
                <a:srgbClr val="FF0000"/>
              </a:solidFill>
            </a:endParaRPr>
          </a:p>
          <a:p>
            <a:pPr marL="0" marR="0" indent="0">
              <a:spcBef>
                <a:spcPts val="0"/>
              </a:spcBef>
              <a:spcAft>
                <a:spcPts val="600"/>
              </a:spcAft>
              <a:buNone/>
            </a:pPr>
            <a:endParaRPr lang="en-US" sz="2400" dirty="0" smtClean="0"/>
          </a:p>
          <a:p>
            <a:pPr marL="0" marR="0" indent="0">
              <a:spcBef>
                <a:spcPts val="0"/>
              </a:spcBef>
              <a:spcAft>
                <a:spcPts val="600"/>
              </a:spcAft>
              <a:buNone/>
            </a:pPr>
            <a:endParaRPr lang="en-US" sz="2400" dirty="0"/>
          </a:p>
        </p:txBody>
      </p:sp>
      <p:pic>
        <p:nvPicPr>
          <p:cNvPr id="31" name="Imagen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11593" y="4826713"/>
            <a:ext cx="2438400" cy="283633"/>
          </a:xfrm>
          <a:prstGeom prst="rect">
            <a:avLst/>
          </a:prstGeom>
        </p:spPr>
      </p:pic>
      <p:sp>
        <p:nvSpPr>
          <p:cNvPr id="7" name="Title 1"/>
          <p:cNvSpPr>
            <a:spLocks noGrp="1"/>
          </p:cNvSpPr>
          <p:nvPr>
            <p:ph type="title"/>
          </p:nvPr>
        </p:nvSpPr>
        <p:spPr>
          <a:xfrm>
            <a:off x="0" y="-19050"/>
            <a:ext cx="8229600" cy="365760"/>
          </a:xfrm>
        </p:spPr>
        <p:txBody>
          <a:bodyPr>
            <a:normAutofit/>
          </a:bodyPr>
          <a:lstStyle/>
          <a:p>
            <a:pPr algn="l"/>
            <a:r>
              <a:rPr lang="en-US" sz="1700" b="1" dirty="0" smtClean="0">
                <a:latin typeface="Cambria" panose="02040503050406030204" pitchFamily="18" charset="0"/>
              </a:rPr>
              <a:t>SOLVING SYSTEMS </a:t>
            </a:r>
            <a:r>
              <a:rPr lang="en-US" sz="1700" b="1" dirty="0" smtClean="0">
                <a:latin typeface="Cambria" panose="02040503050406030204" pitchFamily="18" charset="0"/>
              </a:rPr>
              <a:t>USING</a:t>
            </a:r>
            <a:r>
              <a:rPr lang="en-US" sz="1700" b="1" dirty="0" smtClean="0">
                <a:latin typeface="Cambria" panose="02040503050406030204" pitchFamily="18" charset="0"/>
              </a:rPr>
              <a:t> SUBSTITUTION</a:t>
            </a:r>
            <a:endParaRPr lang="en-US" sz="1700" b="1" dirty="0">
              <a:latin typeface="Cambria" panose="02040503050406030204" pitchFamily="18" charset="0"/>
            </a:endParaRPr>
          </a:p>
        </p:txBody>
      </p:sp>
      <mc:AlternateContent xmlns:mc="http://schemas.openxmlformats.org/markup-compatibility/2006">
        <mc:Choice xmlns:a14="http://schemas.microsoft.com/office/drawing/2010/main" Requires="a14">
          <p:sp>
            <p:nvSpPr>
              <p:cNvPr id="4" name="CuadroTexto 3"/>
              <p:cNvSpPr txBox="1"/>
              <p:nvPr/>
            </p:nvSpPr>
            <p:spPr>
              <a:xfrm>
                <a:off x="2133600" y="1610046"/>
                <a:ext cx="3136180" cy="276999"/>
              </a:xfrm>
              <a:prstGeom prst="rect">
                <a:avLst/>
              </a:prstGeom>
              <a:noFill/>
            </p:spPr>
            <p:txBody>
              <a:bodyPr wrap="none" lIns="0" tIns="0" rIns="0" bIns="0" rtlCol="0">
                <a:spAutoFit/>
              </a:bodyPr>
              <a:lstStyle/>
              <a:p>
                <a14:m>
                  <m:oMathPara xmlns:m="http://schemas.openxmlformats.org/officeDocument/2006/math">
                    <m:oMathParaPr>
                      <m:jc m:val="centerGroup"/>
                    </m:oMathParaPr>
                    <m:oMath xmlns:m="http://schemas.openxmlformats.org/officeDocument/2006/math">
                      <m:r>
                        <a:rPr lang="es-VE" i="1" smtClean="0">
                          <a:latin typeface="Cambria Math" panose="02040503050406030204" pitchFamily="18" charset="0"/>
                        </a:rPr>
                        <m:t>1</m:t>
                      </m:r>
                      <m:r>
                        <a:rPr lang="es-VE" b="0" i="1" smtClean="0">
                          <a:latin typeface="Cambria Math" panose="02040503050406030204" pitchFamily="18" charset="0"/>
                        </a:rPr>
                        <m:t>8−4</m:t>
                      </m:r>
                      <m:r>
                        <a:rPr lang="es-VE" b="0" i="1" smtClean="0">
                          <a:latin typeface="Cambria Math" panose="02040503050406030204" pitchFamily="18" charset="0"/>
                        </a:rPr>
                        <m:t>𝑦</m:t>
                      </m:r>
                      <m:r>
                        <a:rPr lang="es-VE" b="0" i="1" smtClean="0">
                          <a:latin typeface="Cambria Math" panose="02040503050406030204" pitchFamily="18" charset="0"/>
                        </a:rPr>
                        <m:t>+3</m:t>
                      </m:r>
                      <m:r>
                        <a:rPr lang="es-VE" b="0" i="1" smtClean="0">
                          <a:latin typeface="Cambria Math" panose="02040503050406030204" pitchFamily="18" charset="0"/>
                        </a:rPr>
                        <m:t>𝑦</m:t>
                      </m:r>
                      <m:r>
                        <a:rPr lang="es-VE" b="0" i="1" smtClean="0">
                          <a:latin typeface="Cambria Math" panose="02040503050406030204" pitchFamily="18" charset="0"/>
                        </a:rPr>
                        <m:t>=</m:t>
                      </m:r>
                      <m:r>
                        <a:rPr lang="es-VE" b="0" i="0" smtClean="0">
                          <a:latin typeface="Cambria Math" panose="02040503050406030204" pitchFamily="18" charset="0"/>
                        </a:rPr>
                        <m:t>14    </m:t>
                      </m:r>
                      <m:r>
                        <a:rPr lang="es-VE" b="0" i="1" smtClean="0">
                          <a:latin typeface="Cambria Math" panose="02040503050406030204" pitchFamily="18" charset="0"/>
                          <a:ea typeface="Cambria Math" panose="02040503050406030204" pitchFamily="18" charset="0"/>
                        </a:rPr>
                        <m:t>→</m:t>
                      </m:r>
                      <m:r>
                        <a:rPr lang="es-VE" b="0" i="1" smtClean="0">
                          <a:latin typeface="Cambria Math" panose="02040503050406030204" pitchFamily="18" charset="0"/>
                          <a:ea typeface="Cambria Math" panose="02040503050406030204" pitchFamily="18" charset="0"/>
                        </a:rPr>
                        <m:t>𝑦</m:t>
                      </m:r>
                      <m:r>
                        <a:rPr lang="es-VE" b="0" i="1" smtClean="0">
                          <a:latin typeface="Cambria Math" panose="02040503050406030204" pitchFamily="18" charset="0"/>
                          <a:ea typeface="Cambria Math" panose="02040503050406030204" pitchFamily="18" charset="0"/>
                        </a:rPr>
                        <m:t>=4  </m:t>
                      </m:r>
                    </m:oMath>
                  </m:oMathPara>
                </a14:m>
                <a:endParaRPr lang="es-VE" b="0" dirty="0" smtClean="0"/>
              </a:p>
            </p:txBody>
          </p:sp>
        </mc:Choice>
        <mc:Fallback>
          <p:sp>
            <p:nvSpPr>
              <p:cNvPr id="4" name="CuadroTexto 3"/>
              <p:cNvSpPr txBox="1">
                <a:spLocks noRot="1" noChangeAspect="1" noMove="1" noResize="1" noEditPoints="1" noAdjustHandles="1" noChangeArrowheads="1" noChangeShapeType="1" noTextEdit="1"/>
              </p:cNvSpPr>
              <p:nvPr/>
            </p:nvSpPr>
            <p:spPr>
              <a:xfrm>
                <a:off x="2133600" y="1610046"/>
                <a:ext cx="3136180" cy="276999"/>
              </a:xfrm>
              <a:prstGeom prst="rect">
                <a:avLst/>
              </a:prstGeom>
              <a:blipFill rotWithShape="0">
                <a:blip r:embed="rId3"/>
                <a:stretch>
                  <a:fillRect l="-1167" b="-32609"/>
                </a:stretch>
              </a:blipFill>
            </p:spPr>
            <p:txBody>
              <a:bodyPr/>
              <a:lstStyle/>
              <a:p>
                <a:r>
                  <a:rPr lang="es-VE">
                    <a:noFill/>
                  </a:rPr>
                  <a:t> </a:t>
                </a:r>
              </a:p>
            </p:txBody>
          </p:sp>
        </mc:Fallback>
      </mc:AlternateContent>
      <p:sp>
        <p:nvSpPr>
          <p:cNvPr id="5" name="Rectángulo 4"/>
          <p:cNvSpPr/>
          <p:nvPr/>
        </p:nvSpPr>
        <p:spPr>
          <a:xfrm>
            <a:off x="228600" y="2266950"/>
            <a:ext cx="3268139" cy="338554"/>
          </a:xfrm>
          <a:prstGeom prst="rect">
            <a:avLst/>
          </a:prstGeom>
        </p:spPr>
        <p:txBody>
          <a:bodyPr wrap="none">
            <a:spAutoFit/>
          </a:bodyPr>
          <a:lstStyle/>
          <a:p>
            <a:pPr algn="just">
              <a:spcAft>
                <a:spcPts val="600"/>
              </a:spcAft>
            </a:pPr>
            <a:r>
              <a:rPr lang="en-US" sz="1600" b="1" dirty="0">
                <a:solidFill>
                  <a:srgbClr val="FF0000"/>
                </a:solidFill>
              </a:rPr>
              <a:t>Step 4: </a:t>
            </a:r>
            <a:r>
              <a:rPr lang="en-US" sz="1600" dirty="0">
                <a:solidFill>
                  <a:srgbClr val="FF0000"/>
                </a:solidFill>
              </a:rPr>
              <a:t>Solve for the second </a:t>
            </a:r>
            <a:r>
              <a:rPr lang="en-US" sz="1600" dirty="0" smtClean="0">
                <a:solidFill>
                  <a:srgbClr val="FF0000"/>
                </a:solidFill>
              </a:rPr>
              <a:t>variable:</a:t>
            </a:r>
            <a:endParaRPr lang="en-US" sz="1600" dirty="0">
              <a:solidFill>
                <a:srgbClr val="FF0000"/>
              </a:solidFill>
            </a:endParaRPr>
          </a:p>
        </p:txBody>
      </p:sp>
      <mc:AlternateContent xmlns:mc="http://schemas.openxmlformats.org/markup-compatibility/2006">
        <mc:Choice xmlns:a14="http://schemas.microsoft.com/office/drawing/2010/main" Requires="a14">
          <p:sp>
            <p:nvSpPr>
              <p:cNvPr id="10" name="CuadroTexto 9"/>
              <p:cNvSpPr txBox="1"/>
              <p:nvPr/>
            </p:nvSpPr>
            <p:spPr>
              <a:xfrm>
                <a:off x="2362200" y="2788433"/>
                <a:ext cx="2457211" cy="276999"/>
              </a:xfrm>
              <a:prstGeom prst="rect">
                <a:avLst/>
              </a:prstGeom>
              <a:noFill/>
            </p:spPr>
            <p:txBody>
              <a:bodyPr wrap="none" lIns="0" tIns="0" rIns="0" bIns="0" rtlCol="0">
                <a:spAutoFit/>
              </a:bodyPr>
              <a:lstStyle/>
              <a:p>
                <a14:m>
                  <m:oMathPara xmlns:m="http://schemas.openxmlformats.org/officeDocument/2006/math">
                    <m:oMathParaPr>
                      <m:jc m:val="centerGroup"/>
                    </m:oMathParaPr>
                    <m:oMath xmlns:m="http://schemas.openxmlformats.org/officeDocument/2006/math">
                      <m:r>
                        <a:rPr lang="es-VE" b="0" i="0" smtClean="0">
                          <a:latin typeface="Cambria Math" panose="02040503050406030204" pitchFamily="18" charset="0"/>
                        </a:rPr>
                        <m:t> </m:t>
                      </m:r>
                      <m:r>
                        <m:rPr>
                          <m:sty m:val="p"/>
                        </m:rPr>
                        <a:rPr lang="es-VE" b="0" i="0" smtClean="0">
                          <a:latin typeface="Cambria Math" panose="02040503050406030204" pitchFamily="18" charset="0"/>
                        </a:rPr>
                        <m:t>x</m:t>
                      </m:r>
                      <m:r>
                        <a:rPr lang="es-VE" b="0" i="0" smtClean="0">
                          <a:latin typeface="Cambria Math" panose="02040503050406030204" pitchFamily="18" charset="0"/>
                        </a:rPr>
                        <m:t>=9−2</m:t>
                      </m:r>
                      <m:d>
                        <m:dPr>
                          <m:ctrlPr>
                            <a:rPr lang="es-VE" b="0" i="0" smtClean="0">
                              <a:latin typeface="Cambria Math" panose="02040503050406030204" pitchFamily="18" charset="0"/>
                            </a:rPr>
                          </m:ctrlPr>
                        </m:dPr>
                        <m:e>
                          <m:r>
                            <a:rPr lang="es-VE" b="0" i="0" smtClean="0">
                              <a:latin typeface="Cambria Math" panose="02040503050406030204" pitchFamily="18" charset="0"/>
                            </a:rPr>
                            <m:t>4</m:t>
                          </m:r>
                        </m:e>
                      </m:d>
                      <m:r>
                        <a:rPr lang="es-VE" b="0" i="1" smtClean="0">
                          <a:latin typeface="Cambria Math" panose="02040503050406030204" pitchFamily="18" charset="0"/>
                          <a:ea typeface="Cambria Math" panose="02040503050406030204" pitchFamily="18" charset="0"/>
                        </a:rPr>
                        <m:t>→    </m:t>
                      </m:r>
                      <m:r>
                        <a:rPr lang="es-VE" b="0" i="1" smtClean="0">
                          <a:latin typeface="Cambria Math" panose="02040503050406030204" pitchFamily="18" charset="0"/>
                          <a:ea typeface="Cambria Math" panose="02040503050406030204" pitchFamily="18" charset="0"/>
                        </a:rPr>
                        <m:t>𝑥</m:t>
                      </m:r>
                      <m:r>
                        <a:rPr lang="es-VE" b="0" i="1" smtClean="0">
                          <a:latin typeface="Cambria Math" panose="02040503050406030204" pitchFamily="18" charset="0"/>
                          <a:ea typeface="Cambria Math" panose="02040503050406030204" pitchFamily="18" charset="0"/>
                        </a:rPr>
                        <m:t>=1</m:t>
                      </m:r>
                    </m:oMath>
                  </m:oMathPara>
                </a14:m>
                <a:endParaRPr lang="es-VE" b="0" dirty="0" smtClean="0"/>
              </a:p>
            </p:txBody>
          </p:sp>
        </mc:Choice>
        <mc:Fallback>
          <p:sp>
            <p:nvSpPr>
              <p:cNvPr id="10" name="CuadroTexto 9"/>
              <p:cNvSpPr txBox="1">
                <a:spLocks noRot="1" noChangeAspect="1" noMove="1" noResize="1" noEditPoints="1" noAdjustHandles="1" noChangeArrowheads="1" noChangeShapeType="1" noTextEdit="1"/>
              </p:cNvSpPr>
              <p:nvPr/>
            </p:nvSpPr>
            <p:spPr>
              <a:xfrm>
                <a:off x="2362200" y="2788433"/>
                <a:ext cx="2457211" cy="276999"/>
              </a:xfrm>
              <a:prstGeom prst="rect">
                <a:avLst/>
              </a:prstGeom>
              <a:blipFill rotWithShape="0">
                <a:blip r:embed="rId4"/>
                <a:stretch>
                  <a:fillRect r="-1737" b="-6522"/>
                </a:stretch>
              </a:blipFill>
            </p:spPr>
            <p:txBody>
              <a:bodyPr/>
              <a:lstStyle/>
              <a:p>
                <a:r>
                  <a:rPr lang="es-VE">
                    <a:noFill/>
                  </a:rPr>
                  <a:t> </a:t>
                </a:r>
              </a:p>
            </p:txBody>
          </p:sp>
        </mc:Fallback>
      </mc:AlternateContent>
      <p:sp>
        <p:nvSpPr>
          <p:cNvPr id="6" name="CuadroTexto 5"/>
          <p:cNvSpPr txBox="1"/>
          <p:nvPr/>
        </p:nvSpPr>
        <p:spPr>
          <a:xfrm>
            <a:off x="2325863" y="3628121"/>
            <a:ext cx="3770138" cy="369332"/>
          </a:xfrm>
          <a:prstGeom prst="rect">
            <a:avLst/>
          </a:prstGeom>
          <a:solidFill>
            <a:srgbClr val="FFFF00"/>
          </a:solidFill>
        </p:spPr>
        <p:txBody>
          <a:bodyPr wrap="square" rtlCol="0">
            <a:spAutoFit/>
          </a:bodyPr>
          <a:lstStyle/>
          <a:p>
            <a:r>
              <a:rPr lang="es-VE" b="1" dirty="0" err="1" smtClean="0">
                <a:solidFill>
                  <a:srgbClr val="FF0000"/>
                </a:solidFill>
              </a:rPr>
              <a:t>Solution</a:t>
            </a:r>
            <a:r>
              <a:rPr lang="es-VE" b="1" dirty="0" smtClean="0">
                <a:solidFill>
                  <a:srgbClr val="FF0000"/>
                </a:solidFill>
              </a:rPr>
              <a:t> (1, 4). </a:t>
            </a:r>
            <a:r>
              <a:rPr lang="es-VE" b="1" dirty="0" err="1" smtClean="0">
                <a:solidFill>
                  <a:srgbClr val="FF0000"/>
                </a:solidFill>
              </a:rPr>
              <a:t>Independent</a:t>
            </a:r>
            <a:r>
              <a:rPr lang="es-VE" b="1" dirty="0" smtClean="0">
                <a:solidFill>
                  <a:srgbClr val="FF0000"/>
                </a:solidFill>
              </a:rPr>
              <a:t> </a:t>
            </a:r>
            <a:r>
              <a:rPr lang="es-VE" b="1" dirty="0" err="1" smtClean="0">
                <a:solidFill>
                  <a:srgbClr val="FF0000"/>
                </a:solidFill>
              </a:rPr>
              <a:t>System</a:t>
            </a:r>
            <a:endParaRPr lang="es-VE" b="1" dirty="0">
              <a:solidFill>
                <a:srgbClr val="FF0000"/>
              </a:solidFill>
            </a:endParaRPr>
          </a:p>
        </p:txBody>
      </p:sp>
    </p:spTree>
    <p:extLst>
      <p:ext uri="{BB962C8B-B14F-4D97-AF65-F5344CB8AC3E}">
        <p14:creationId xmlns:p14="http://schemas.microsoft.com/office/powerpoint/2010/main" val="21839836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smtClean="0">
                <a:latin typeface="Cambria" panose="02040503050406030204" pitchFamily="18" charset="0"/>
              </a:rPr>
              <a:t>SOLVING SYSTEMS </a:t>
            </a:r>
            <a:r>
              <a:rPr lang="en-US" sz="1700" b="1" dirty="0" smtClean="0">
                <a:latin typeface="Cambria" panose="02040503050406030204" pitchFamily="18" charset="0"/>
              </a:rPr>
              <a:t>USING</a:t>
            </a:r>
            <a:r>
              <a:rPr lang="en-US" sz="1700" b="1" dirty="0" smtClean="0">
                <a:latin typeface="Cambria" panose="02040503050406030204" pitchFamily="18" charset="0"/>
              </a:rPr>
              <a:t> SUBSTITUTION</a:t>
            </a:r>
            <a:endParaRPr lang="en-US" sz="1700" b="1" dirty="0">
              <a:latin typeface="Cambria" panose="02040503050406030204" pitchFamily="18" charset="0"/>
            </a:endParaRPr>
          </a:p>
        </p:txBody>
      </p:sp>
      <p:sp>
        <p:nvSpPr>
          <p:cNvPr id="3" name="Content Placeholder 2"/>
          <p:cNvSpPr>
            <a:spLocks noGrp="1"/>
          </p:cNvSpPr>
          <p:nvPr>
            <p:ph idx="1"/>
          </p:nvPr>
        </p:nvSpPr>
        <p:spPr>
          <a:xfrm>
            <a:off x="228600" y="529310"/>
            <a:ext cx="8686800" cy="4252239"/>
          </a:xfrm>
        </p:spPr>
        <p:txBody>
          <a:bodyPr>
            <a:normAutofit lnSpcReduction="10000"/>
          </a:bodyPr>
          <a:lstStyle/>
          <a:p>
            <a:pPr marL="0" indent="0" algn="ctr">
              <a:buNone/>
            </a:pPr>
            <a:r>
              <a:rPr lang="en-US" sz="2400" b="1" dirty="0">
                <a:solidFill>
                  <a:srgbClr val="0070C0"/>
                </a:solidFill>
              </a:rPr>
              <a:t>Students will be able to:</a:t>
            </a:r>
          </a:p>
          <a:p>
            <a:pPr marL="0" indent="0" algn="ctr">
              <a:buNone/>
            </a:pPr>
            <a:r>
              <a:rPr lang="en-US" sz="2400" dirty="0" smtClean="0"/>
              <a:t>Recognize the different types of linear systems of equations and find its solution </a:t>
            </a:r>
            <a:r>
              <a:rPr lang="en-US" sz="2400" dirty="0" smtClean="0"/>
              <a:t>using substitution.</a:t>
            </a:r>
            <a:endParaRPr lang="en-US" sz="2400" dirty="0"/>
          </a:p>
          <a:p>
            <a:pPr marL="0" indent="0" algn="ctr">
              <a:buNone/>
            </a:pPr>
            <a:r>
              <a:rPr lang="en-US" sz="2400" b="1" dirty="0">
                <a:solidFill>
                  <a:srgbClr val="0070C0"/>
                </a:solidFill>
              </a:rPr>
              <a:t>Key Vocabulary:</a:t>
            </a:r>
          </a:p>
          <a:p>
            <a:pPr>
              <a:buFont typeface="Symbol" panose="05050102010706020507" pitchFamily="18" charset="2"/>
              <a:buChar char="·"/>
            </a:pPr>
            <a:r>
              <a:rPr lang="en-US" sz="2400" dirty="0" smtClean="0"/>
              <a:t>Solve Linear Systems </a:t>
            </a:r>
            <a:r>
              <a:rPr lang="en-US" sz="2400" dirty="0" smtClean="0"/>
              <a:t>using Substitution</a:t>
            </a:r>
            <a:endParaRPr lang="en-US" sz="2400" dirty="0"/>
          </a:p>
          <a:p>
            <a:pPr>
              <a:buFont typeface="Symbol" panose="05050102010706020507" pitchFamily="18" charset="2"/>
              <a:buChar char="·"/>
            </a:pPr>
            <a:r>
              <a:rPr lang="en-US" sz="2400" dirty="0" smtClean="0"/>
              <a:t>Linear Equations in two variables</a:t>
            </a:r>
            <a:endParaRPr lang="en-US" sz="2400" dirty="0"/>
          </a:p>
          <a:p>
            <a:pPr>
              <a:buFont typeface="Symbol" panose="05050102010706020507" pitchFamily="18" charset="2"/>
              <a:buChar char="·"/>
            </a:pPr>
            <a:r>
              <a:rPr lang="en-US" sz="2400" dirty="0" smtClean="0"/>
              <a:t>Point of Intersection between Linear Functions</a:t>
            </a:r>
          </a:p>
          <a:p>
            <a:pPr>
              <a:buFont typeface="Symbol" panose="05050102010706020507" pitchFamily="18" charset="2"/>
              <a:buChar char="·"/>
            </a:pPr>
            <a:r>
              <a:rPr lang="en-US" sz="2400" dirty="0" smtClean="0"/>
              <a:t>Independent System</a:t>
            </a:r>
          </a:p>
          <a:p>
            <a:pPr>
              <a:buFont typeface="Symbol" panose="05050102010706020507" pitchFamily="18" charset="2"/>
              <a:buChar char="·"/>
            </a:pPr>
            <a:r>
              <a:rPr lang="en-US" sz="2400" dirty="0" smtClean="0"/>
              <a:t>Dependent System</a:t>
            </a:r>
          </a:p>
          <a:p>
            <a:pPr>
              <a:buFont typeface="Symbol" panose="05050102010706020507" pitchFamily="18" charset="2"/>
              <a:buChar char="·"/>
            </a:pPr>
            <a:r>
              <a:rPr lang="en-US" sz="2400" dirty="0" smtClean="0"/>
              <a:t>Inconsistent System</a:t>
            </a:r>
            <a:endParaRPr lang="en-US" sz="2400" dirty="0"/>
          </a:p>
        </p:txBody>
      </p:sp>
      <p:pic>
        <p:nvPicPr>
          <p:cNvPr id="5" name="Imagen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11593" y="4826713"/>
            <a:ext cx="2438400" cy="283633"/>
          </a:xfrm>
          <a:prstGeom prst="rect">
            <a:avLst/>
          </a:prstGeom>
        </p:spPr>
      </p:pic>
    </p:spTree>
    <p:extLst>
      <p:ext uri="{BB962C8B-B14F-4D97-AF65-F5344CB8AC3E}">
        <p14:creationId xmlns:p14="http://schemas.microsoft.com/office/powerpoint/2010/main" val="18884691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666750"/>
            <a:ext cx="8458200" cy="2971800"/>
          </a:xfrm>
        </p:spPr>
        <p:txBody>
          <a:bodyPr>
            <a:normAutofit fontScale="92500"/>
          </a:bodyPr>
          <a:lstStyle/>
          <a:p>
            <a:pPr marL="0" indent="0">
              <a:buNone/>
            </a:pPr>
            <a:r>
              <a:rPr lang="en-US" sz="2400" b="1" dirty="0" smtClean="0">
                <a:solidFill>
                  <a:srgbClr val="0070C0"/>
                </a:solidFill>
              </a:rPr>
              <a:t>LINEAR </a:t>
            </a:r>
            <a:r>
              <a:rPr lang="en-US" sz="2400" b="1" dirty="0">
                <a:solidFill>
                  <a:srgbClr val="0070C0"/>
                </a:solidFill>
              </a:rPr>
              <a:t>SYSTEM OF EQUATIONS</a:t>
            </a:r>
            <a:endParaRPr lang="en-US" sz="2400" dirty="0">
              <a:solidFill>
                <a:srgbClr val="0070C0"/>
              </a:solidFill>
              <a:ea typeface="Calibri"/>
              <a:cs typeface="Times New Roman"/>
            </a:endParaRPr>
          </a:p>
          <a:p>
            <a:pPr marL="0" indent="0" algn="just">
              <a:buNone/>
            </a:pPr>
            <a:r>
              <a:rPr lang="en-US" sz="2400" dirty="0" smtClean="0"/>
              <a:t>is </a:t>
            </a:r>
            <a:r>
              <a:rPr lang="en-US" sz="2400" dirty="0"/>
              <a:t>a set of equations with the same </a:t>
            </a:r>
            <a:r>
              <a:rPr lang="en-US" sz="2400" dirty="0" smtClean="0"/>
              <a:t>pair of variables. </a:t>
            </a:r>
            <a:endParaRPr lang="es-VE" sz="2400" dirty="0"/>
          </a:p>
          <a:p>
            <a:pPr marL="0" indent="0">
              <a:buNone/>
            </a:pPr>
            <a:endParaRPr lang="en-US" sz="2400" dirty="0" smtClean="0">
              <a:ea typeface="Calibri"/>
              <a:cs typeface="Times New Roman"/>
            </a:endParaRPr>
          </a:p>
          <a:p>
            <a:pPr marL="0" indent="0">
              <a:buNone/>
            </a:pPr>
            <a:r>
              <a:rPr lang="en-US" sz="2400" b="1" dirty="0" smtClean="0">
                <a:solidFill>
                  <a:srgbClr val="0070C0"/>
                </a:solidFill>
              </a:rPr>
              <a:t>SUBSTITUTION METHOD</a:t>
            </a:r>
          </a:p>
          <a:p>
            <a:pPr marL="0" indent="0" algn="just">
              <a:buNone/>
            </a:pPr>
            <a:r>
              <a:rPr lang="en-US" sz="2400" dirty="0" smtClean="0"/>
              <a:t>This method is used for systems of  two equations with two unknown variables. The method consists in solving one of the equations for one of the unknowns, and then substitute the result into the other equation.</a:t>
            </a:r>
            <a:endParaRPr lang="en-US" sz="2400" b="1" dirty="0" smtClean="0">
              <a:solidFill>
                <a:srgbClr val="0070C0"/>
              </a:solidFill>
            </a:endParaRPr>
          </a:p>
          <a:p>
            <a:pPr marL="0" indent="0">
              <a:buNone/>
            </a:pPr>
            <a:endParaRPr lang="en-US" sz="2400" dirty="0">
              <a:solidFill>
                <a:srgbClr val="0070C0"/>
              </a:solidFill>
              <a:ea typeface="Calibri"/>
              <a:cs typeface="Times New Roman"/>
            </a:endParaRPr>
          </a:p>
          <a:p>
            <a:pPr marL="0" indent="0">
              <a:buNone/>
            </a:pPr>
            <a:endParaRPr lang="en-US" sz="2400" dirty="0">
              <a:ea typeface="Calibri"/>
              <a:cs typeface="Times New Roman"/>
            </a:endParaRPr>
          </a:p>
          <a:p>
            <a:pPr marL="0" indent="0">
              <a:buNone/>
            </a:pPr>
            <a:endParaRPr lang="en-US" sz="2400" dirty="0"/>
          </a:p>
        </p:txBody>
      </p:sp>
      <p:pic>
        <p:nvPicPr>
          <p:cNvPr id="31" name="Imagen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11593" y="4826713"/>
            <a:ext cx="2438400" cy="283633"/>
          </a:xfrm>
          <a:prstGeom prst="rect">
            <a:avLst/>
          </a:prstGeom>
        </p:spPr>
      </p:pic>
      <p:sp>
        <p:nvSpPr>
          <p:cNvPr id="8" name="Title 1"/>
          <p:cNvSpPr>
            <a:spLocks noGrp="1"/>
          </p:cNvSpPr>
          <p:nvPr>
            <p:ph type="title"/>
          </p:nvPr>
        </p:nvSpPr>
        <p:spPr>
          <a:xfrm>
            <a:off x="0" y="-19050"/>
            <a:ext cx="8229600" cy="365760"/>
          </a:xfrm>
        </p:spPr>
        <p:txBody>
          <a:bodyPr>
            <a:normAutofit/>
          </a:bodyPr>
          <a:lstStyle/>
          <a:p>
            <a:pPr algn="l"/>
            <a:r>
              <a:rPr lang="en-US" sz="1700" b="1" dirty="0" smtClean="0">
                <a:latin typeface="Cambria" panose="02040503050406030204" pitchFamily="18" charset="0"/>
              </a:rPr>
              <a:t>SOLVING SYSTEMS </a:t>
            </a:r>
            <a:r>
              <a:rPr lang="en-US" sz="1700" b="1" dirty="0" smtClean="0">
                <a:latin typeface="Cambria" panose="02040503050406030204" pitchFamily="18" charset="0"/>
              </a:rPr>
              <a:t>USING</a:t>
            </a:r>
            <a:r>
              <a:rPr lang="en-US" sz="1700" b="1" dirty="0" smtClean="0">
                <a:latin typeface="Cambria" panose="02040503050406030204" pitchFamily="18" charset="0"/>
              </a:rPr>
              <a:t> SUBSTITUTION</a:t>
            </a:r>
            <a:endParaRPr lang="en-US" sz="1700" b="1" dirty="0">
              <a:latin typeface="Cambria" panose="02040503050406030204" pitchFamily="18" charset="0"/>
            </a:endParaRPr>
          </a:p>
        </p:txBody>
      </p:sp>
    </p:spTree>
    <p:extLst>
      <p:ext uri="{BB962C8B-B14F-4D97-AF65-F5344CB8AC3E}">
        <p14:creationId xmlns:p14="http://schemas.microsoft.com/office/powerpoint/2010/main" val="11882790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742950"/>
            <a:ext cx="8686800" cy="4114800"/>
          </a:xfrm>
        </p:spPr>
        <p:txBody>
          <a:bodyPr>
            <a:normAutofit/>
          </a:bodyPr>
          <a:lstStyle/>
          <a:p>
            <a:pPr marL="0" indent="0" algn="ctr">
              <a:spcAft>
                <a:spcPts val="600"/>
              </a:spcAft>
              <a:buNone/>
            </a:pPr>
            <a:r>
              <a:rPr lang="en-US" sz="2400" b="1" dirty="0" smtClean="0">
                <a:solidFill>
                  <a:srgbClr val="0070C0"/>
                </a:solidFill>
              </a:rPr>
              <a:t>CLASSIFICATION OF LINEAR SYSTEMS</a:t>
            </a:r>
          </a:p>
          <a:p>
            <a:pPr marL="0" indent="0" algn="just">
              <a:spcAft>
                <a:spcPts val="600"/>
              </a:spcAft>
              <a:buNone/>
            </a:pPr>
            <a:r>
              <a:rPr lang="en-US" sz="2400" dirty="0" smtClean="0"/>
              <a:t>1</a:t>
            </a:r>
            <a:r>
              <a:rPr lang="en-US" sz="2400" dirty="0"/>
              <a:t>. </a:t>
            </a:r>
            <a:r>
              <a:rPr lang="en-US" sz="2400" dirty="0" smtClean="0"/>
              <a:t>Independent System (One solution).</a:t>
            </a:r>
            <a:endParaRPr lang="en-US" dirty="0"/>
          </a:p>
          <a:p>
            <a:pPr marL="0" indent="0" algn="just">
              <a:spcAft>
                <a:spcPts val="600"/>
              </a:spcAft>
              <a:buNone/>
            </a:pPr>
            <a:r>
              <a:rPr lang="en-US" sz="2400" dirty="0"/>
              <a:t>2. </a:t>
            </a:r>
            <a:r>
              <a:rPr lang="en-US" sz="2400" dirty="0" smtClean="0"/>
              <a:t>Dependent System (Infinite solutions).</a:t>
            </a:r>
          </a:p>
          <a:p>
            <a:pPr marL="0" indent="0" algn="just">
              <a:spcAft>
                <a:spcPts val="600"/>
              </a:spcAft>
              <a:buNone/>
            </a:pPr>
            <a:r>
              <a:rPr lang="en-US" sz="2400" dirty="0" smtClean="0"/>
              <a:t>3. Inconsistent System (No solution).</a:t>
            </a:r>
            <a:endParaRPr lang="en-US" sz="2400" dirty="0"/>
          </a:p>
        </p:txBody>
      </p:sp>
      <p:pic>
        <p:nvPicPr>
          <p:cNvPr id="31" name="Imagen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11593" y="4826713"/>
            <a:ext cx="2438400" cy="283633"/>
          </a:xfrm>
          <a:prstGeom prst="rect">
            <a:avLst/>
          </a:prstGeom>
        </p:spPr>
      </p:pic>
      <p:sp>
        <p:nvSpPr>
          <p:cNvPr id="6" name="Title 1"/>
          <p:cNvSpPr>
            <a:spLocks noGrp="1"/>
          </p:cNvSpPr>
          <p:nvPr>
            <p:ph type="title"/>
          </p:nvPr>
        </p:nvSpPr>
        <p:spPr>
          <a:xfrm>
            <a:off x="0" y="-19050"/>
            <a:ext cx="8229600" cy="365760"/>
          </a:xfrm>
        </p:spPr>
        <p:txBody>
          <a:bodyPr>
            <a:normAutofit/>
          </a:bodyPr>
          <a:lstStyle/>
          <a:p>
            <a:pPr algn="l"/>
            <a:r>
              <a:rPr lang="en-US" sz="1700" b="1" dirty="0" smtClean="0">
                <a:latin typeface="Cambria" panose="02040503050406030204" pitchFamily="18" charset="0"/>
              </a:rPr>
              <a:t>SOLVING SYSTEMS </a:t>
            </a:r>
            <a:r>
              <a:rPr lang="en-US" sz="1700" b="1" dirty="0" smtClean="0">
                <a:latin typeface="Cambria" panose="02040503050406030204" pitchFamily="18" charset="0"/>
              </a:rPr>
              <a:t>USING</a:t>
            </a:r>
            <a:r>
              <a:rPr lang="en-US" sz="1700" b="1" dirty="0" smtClean="0">
                <a:latin typeface="Cambria" panose="02040503050406030204" pitchFamily="18" charset="0"/>
              </a:rPr>
              <a:t> SUBSTITUTION</a:t>
            </a:r>
            <a:endParaRPr lang="en-US" sz="1700" b="1" dirty="0">
              <a:latin typeface="Cambria" panose="02040503050406030204" pitchFamily="18" charset="0"/>
            </a:endParaRPr>
          </a:p>
        </p:txBody>
      </p:sp>
    </p:spTree>
    <p:extLst>
      <p:ext uri="{BB962C8B-B14F-4D97-AF65-F5344CB8AC3E}">
        <p14:creationId xmlns:p14="http://schemas.microsoft.com/office/powerpoint/2010/main" val="17934120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 y="711913"/>
            <a:ext cx="8534400" cy="4114800"/>
          </a:xfrm>
        </p:spPr>
        <p:txBody>
          <a:bodyPr>
            <a:normAutofit/>
          </a:bodyPr>
          <a:lstStyle/>
          <a:p>
            <a:pPr marL="0" indent="0" algn="just">
              <a:spcAft>
                <a:spcPts val="600"/>
              </a:spcAft>
              <a:buNone/>
            </a:pPr>
            <a:r>
              <a:rPr lang="en-US" sz="2400" b="1" dirty="0" smtClean="0">
                <a:solidFill>
                  <a:srgbClr val="0070C0"/>
                </a:solidFill>
              </a:rPr>
              <a:t>STEPS TO SOLVE LINEAR SYSTEMS USING SUBSTITUTION</a:t>
            </a:r>
          </a:p>
          <a:p>
            <a:pPr algn="just">
              <a:spcAft>
                <a:spcPts val="600"/>
              </a:spcAft>
            </a:pPr>
            <a:r>
              <a:rPr lang="en-US" sz="2400" b="1" dirty="0" smtClean="0"/>
              <a:t>Step 1: </a:t>
            </a:r>
            <a:r>
              <a:rPr lang="en-US" sz="2400" dirty="0" smtClean="0"/>
              <a:t>Solve one of the equations for either x or y.</a:t>
            </a:r>
          </a:p>
          <a:p>
            <a:pPr algn="just">
              <a:spcAft>
                <a:spcPts val="600"/>
              </a:spcAft>
            </a:pPr>
            <a:r>
              <a:rPr lang="en-US" sz="2400" b="1" dirty="0"/>
              <a:t>Step </a:t>
            </a:r>
            <a:r>
              <a:rPr lang="en-US" sz="2400" b="1" dirty="0" smtClean="0"/>
              <a:t>2: </a:t>
            </a:r>
            <a:r>
              <a:rPr lang="en-US" sz="2400" dirty="0" smtClean="0"/>
              <a:t>Substitute the solution from “step 1” into the other equation.</a:t>
            </a:r>
          </a:p>
          <a:p>
            <a:pPr algn="just">
              <a:spcAft>
                <a:spcPts val="600"/>
              </a:spcAft>
            </a:pPr>
            <a:r>
              <a:rPr lang="en-US" sz="2400" b="1" dirty="0"/>
              <a:t>Step </a:t>
            </a:r>
            <a:r>
              <a:rPr lang="en-US" sz="2400" b="1" dirty="0" smtClean="0"/>
              <a:t>3: </a:t>
            </a:r>
            <a:r>
              <a:rPr lang="en-US" sz="2400" dirty="0"/>
              <a:t>Solve </a:t>
            </a:r>
            <a:r>
              <a:rPr lang="en-US" sz="2400" dirty="0" smtClean="0"/>
              <a:t>this new equation.</a:t>
            </a:r>
          </a:p>
          <a:p>
            <a:pPr algn="just">
              <a:spcAft>
                <a:spcPts val="600"/>
              </a:spcAft>
            </a:pPr>
            <a:r>
              <a:rPr lang="en-US" sz="2400" b="1" dirty="0"/>
              <a:t>Step </a:t>
            </a:r>
            <a:r>
              <a:rPr lang="en-US" sz="2400" b="1" dirty="0" smtClean="0"/>
              <a:t>4: </a:t>
            </a:r>
            <a:r>
              <a:rPr lang="en-US" sz="2400" dirty="0"/>
              <a:t>Solve </a:t>
            </a:r>
            <a:r>
              <a:rPr lang="en-US" sz="2400" dirty="0" smtClean="0"/>
              <a:t>for the second variable.</a:t>
            </a:r>
            <a:endParaRPr lang="en-US" sz="2400" dirty="0"/>
          </a:p>
          <a:p>
            <a:pPr marL="0" indent="0" algn="just">
              <a:spcAft>
                <a:spcPts val="600"/>
              </a:spcAft>
              <a:buNone/>
            </a:pPr>
            <a:endParaRPr lang="en-US" sz="2400" dirty="0"/>
          </a:p>
          <a:p>
            <a:pPr algn="just">
              <a:spcAft>
                <a:spcPts val="600"/>
              </a:spcAft>
            </a:pPr>
            <a:endParaRPr lang="en-US" sz="2400" dirty="0"/>
          </a:p>
          <a:p>
            <a:pPr algn="just">
              <a:spcAft>
                <a:spcPts val="600"/>
              </a:spcAft>
            </a:pPr>
            <a:endParaRPr lang="en-US" sz="2400" dirty="0" smtClean="0"/>
          </a:p>
          <a:p>
            <a:pPr marL="0" indent="0" algn="just">
              <a:spcAft>
                <a:spcPts val="600"/>
              </a:spcAft>
              <a:buNone/>
            </a:pPr>
            <a:endParaRPr lang="en-US" sz="2400" dirty="0">
              <a:effectLst/>
            </a:endParaRPr>
          </a:p>
        </p:txBody>
      </p:sp>
      <p:pic>
        <p:nvPicPr>
          <p:cNvPr id="30" name="Imagen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11593" y="4826713"/>
            <a:ext cx="2438400" cy="283633"/>
          </a:xfrm>
          <a:prstGeom prst="rect">
            <a:avLst/>
          </a:prstGeom>
        </p:spPr>
      </p:pic>
      <p:sp>
        <p:nvSpPr>
          <p:cNvPr id="7" name="Title 1"/>
          <p:cNvSpPr>
            <a:spLocks noGrp="1"/>
          </p:cNvSpPr>
          <p:nvPr>
            <p:ph type="title"/>
          </p:nvPr>
        </p:nvSpPr>
        <p:spPr>
          <a:xfrm>
            <a:off x="0" y="-19050"/>
            <a:ext cx="8229600" cy="365760"/>
          </a:xfrm>
        </p:spPr>
        <p:txBody>
          <a:bodyPr>
            <a:normAutofit/>
          </a:bodyPr>
          <a:lstStyle/>
          <a:p>
            <a:pPr algn="l"/>
            <a:r>
              <a:rPr lang="en-US" sz="1700" b="1" dirty="0" smtClean="0">
                <a:latin typeface="Cambria" panose="02040503050406030204" pitchFamily="18" charset="0"/>
              </a:rPr>
              <a:t>SOLVING SYSTEMS </a:t>
            </a:r>
            <a:r>
              <a:rPr lang="en-US" sz="1700" b="1" dirty="0" smtClean="0">
                <a:latin typeface="Cambria" panose="02040503050406030204" pitchFamily="18" charset="0"/>
              </a:rPr>
              <a:t>USING</a:t>
            </a:r>
            <a:r>
              <a:rPr lang="en-US" sz="1700" b="1" dirty="0" smtClean="0">
                <a:latin typeface="Cambria" panose="02040503050406030204" pitchFamily="18" charset="0"/>
              </a:rPr>
              <a:t> SUBSTITUTION</a:t>
            </a:r>
            <a:endParaRPr lang="en-US" sz="1700" b="1" dirty="0">
              <a:latin typeface="Cambria" panose="02040503050406030204" pitchFamily="18" charset="0"/>
            </a:endParaRPr>
          </a:p>
        </p:txBody>
      </p:sp>
    </p:spTree>
    <p:extLst>
      <p:ext uri="{BB962C8B-B14F-4D97-AF65-F5344CB8AC3E}">
        <p14:creationId xmlns:p14="http://schemas.microsoft.com/office/powerpoint/2010/main" val="40148131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742950"/>
            <a:ext cx="8686800" cy="4114800"/>
          </a:xfrm>
        </p:spPr>
        <p:txBody>
          <a:bodyPr>
            <a:normAutofit/>
          </a:bodyPr>
          <a:lstStyle/>
          <a:p>
            <a:pPr marL="0" indent="0">
              <a:buNone/>
            </a:pPr>
            <a:r>
              <a:rPr lang="en-US" sz="2400" b="1" dirty="0" smtClean="0">
                <a:solidFill>
                  <a:srgbClr val="0070C0"/>
                </a:solidFill>
              </a:rPr>
              <a:t>Sample </a:t>
            </a:r>
            <a:r>
              <a:rPr lang="en-US" sz="2400" b="1" dirty="0">
                <a:solidFill>
                  <a:srgbClr val="0070C0"/>
                </a:solidFill>
              </a:rPr>
              <a:t>Problem </a:t>
            </a:r>
            <a:r>
              <a:rPr lang="en-US" sz="2400" b="1" dirty="0" smtClean="0">
                <a:solidFill>
                  <a:srgbClr val="0070C0"/>
                </a:solidFill>
              </a:rPr>
              <a:t>1: </a:t>
            </a:r>
            <a:r>
              <a:rPr lang="en-US" sz="2400" dirty="0"/>
              <a:t>Find the solution of the following system </a:t>
            </a:r>
            <a:r>
              <a:rPr lang="en-US" sz="2400" dirty="0" smtClean="0"/>
              <a:t>using Substitution</a:t>
            </a:r>
            <a:r>
              <a:rPr lang="en-US" sz="2400" dirty="0" smtClean="0"/>
              <a:t>:</a:t>
            </a:r>
            <a:endParaRPr lang="es-VE" sz="2400" dirty="0"/>
          </a:p>
          <a:p>
            <a:pPr marL="0" indent="0">
              <a:buNone/>
            </a:pPr>
            <a:r>
              <a:rPr lang="en-US" sz="2400" dirty="0"/>
              <a:t> </a:t>
            </a:r>
            <a:endParaRPr lang="es-VE" sz="2400" dirty="0"/>
          </a:p>
          <a:p>
            <a:pPr marL="0" indent="0">
              <a:spcBef>
                <a:spcPts val="0"/>
              </a:spcBef>
              <a:spcAft>
                <a:spcPts val="600"/>
              </a:spcAft>
              <a:buNone/>
            </a:pPr>
            <a:r>
              <a:rPr lang="en-US" sz="2400" dirty="0" smtClean="0">
                <a:effectLst/>
              </a:rPr>
              <a:t>                                             3X –Y = </a:t>
            </a:r>
            <a:r>
              <a:rPr lang="en-US" sz="2400" dirty="0" smtClean="0">
                <a:effectLst/>
              </a:rPr>
              <a:t>3     (</a:t>
            </a:r>
            <a:r>
              <a:rPr lang="en-US" sz="2400" dirty="0" smtClean="0"/>
              <a:t>I)</a:t>
            </a:r>
            <a:endParaRPr lang="en-US" sz="2400" dirty="0" smtClean="0">
              <a:effectLst/>
            </a:endParaRPr>
          </a:p>
          <a:p>
            <a:pPr marL="0" indent="0">
              <a:spcBef>
                <a:spcPts val="0"/>
              </a:spcBef>
              <a:spcAft>
                <a:spcPts val="600"/>
              </a:spcAft>
              <a:buNone/>
            </a:pPr>
            <a:r>
              <a:rPr lang="en-US" sz="2400" dirty="0"/>
              <a:t> </a:t>
            </a:r>
            <a:r>
              <a:rPr lang="en-US" sz="2400" dirty="0" smtClean="0"/>
              <a:t>                                            X +Y = -</a:t>
            </a:r>
            <a:r>
              <a:rPr lang="en-US" sz="2400" dirty="0" smtClean="0"/>
              <a:t>3      (II)</a:t>
            </a:r>
            <a:endParaRPr lang="en-US" sz="2400" dirty="0">
              <a:effectLst/>
            </a:endParaRPr>
          </a:p>
          <a:p>
            <a:pPr marL="0" marR="0" indent="0">
              <a:spcBef>
                <a:spcPts val="0"/>
              </a:spcBef>
              <a:spcAft>
                <a:spcPts val="600"/>
              </a:spcAft>
              <a:buNone/>
            </a:pPr>
            <a:endParaRPr lang="en-US" sz="2400" dirty="0"/>
          </a:p>
        </p:txBody>
      </p:sp>
      <p:pic>
        <p:nvPicPr>
          <p:cNvPr id="31" name="Imagen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11593" y="4826713"/>
            <a:ext cx="2438400" cy="283633"/>
          </a:xfrm>
          <a:prstGeom prst="rect">
            <a:avLst/>
          </a:prstGeom>
        </p:spPr>
      </p:pic>
      <p:sp>
        <p:nvSpPr>
          <p:cNvPr id="6" name="Abrir llave 5"/>
          <p:cNvSpPr/>
          <p:nvPr/>
        </p:nvSpPr>
        <p:spPr>
          <a:xfrm>
            <a:off x="2743200" y="1809750"/>
            <a:ext cx="685800" cy="11430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VE"/>
          </a:p>
        </p:txBody>
      </p:sp>
    </p:spTree>
    <p:extLst>
      <p:ext uri="{BB962C8B-B14F-4D97-AF65-F5344CB8AC3E}">
        <p14:creationId xmlns:p14="http://schemas.microsoft.com/office/powerpoint/2010/main" val="21568443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742950"/>
            <a:ext cx="8686800" cy="914400"/>
          </a:xfrm>
        </p:spPr>
        <p:txBody>
          <a:bodyPr>
            <a:normAutofit fontScale="70000" lnSpcReduction="20000"/>
          </a:bodyPr>
          <a:lstStyle/>
          <a:p>
            <a:pPr marL="0" indent="0" algn="just">
              <a:buNone/>
            </a:pPr>
            <a:r>
              <a:rPr lang="en-US" sz="2400" b="1" dirty="0" smtClean="0">
                <a:solidFill>
                  <a:srgbClr val="0070C0"/>
                </a:solidFill>
              </a:rPr>
              <a:t>Sample </a:t>
            </a:r>
            <a:r>
              <a:rPr lang="en-US" sz="2400" b="1" dirty="0">
                <a:solidFill>
                  <a:srgbClr val="0070C0"/>
                </a:solidFill>
              </a:rPr>
              <a:t>Problem </a:t>
            </a:r>
            <a:r>
              <a:rPr lang="en-US" sz="2400" b="1" dirty="0" smtClean="0">
                <a:solidFill>
                  <a:srgbClr val="0070C0"/>
                </a:solidFill>
              </a:rPr>
              <a:t>1: </a:t>
            </a:r>
            <a:r>
              <a:rPr lang="en-US" sz="2400" dirty="0"/>
              <a:t>Find the solution of the following system </a:t>
            </a:r>
            <a:r>
              <a:rPr lang="en-US" sz="2400" dirty="0" smtClean="0"/>
              <a:t>using substitution</a:t>
            </a:r>
            <a:r>
              <a:rPr lang="en-US" sz="2400" dirty="0" smtClean="0"/>
              <a:t>:</a:t>
            </a:r>
            <a:endParaRPr lang="es-VE" sz="2400" dirty="0"/>
          </a:p>
          <a:p>
            <a:pPr marL="0" marR="0" indent="0">
              <a:spcBef>
                <a:spcPts val="0"/>
              </a:spcBef>
              <a:spcAft>
                <a:spcPts val="600"/>
              </a:spcAft>
              <a:buNone/>
            </a:pPr>
            <a:endParaRPr lang="en-US" sz="2400" dirty="0" smtClean="0"/>
          </a:p>
          <a:p>
            <a:pPr marL="0" indent="0">
              <a:spcBef>
                <a:spcPts val="0"/>
              </a:spcBef>
              <a:spcAft>
                <a:spcPts val="600"/>
              </a:spcAft>
              <a:buNone/>
            </a:pPr>
            <a:r>
              <a:rPr lang="en-US" sz="2400" b="1" dirty="0">
                <a:solidFill>
                  <a:srgbClr val="FF0000"/>
                </a:solidFill>
              </a:rPr>
              <a:t>Step 1: </a:t>
            </a:r>
            <a:r>
              <a:rPr lang="en-US" sz="2400" dirty="0">
                <a:solidFill>
                  <a:srgbClr val="FF0000"/>
                </a:solidFill>
              </a:rPr>
              <a:t>Solve one of the equations for either x or y.</a:t>
            </a:r>
          </a:p>
          <a:p>
            <a:pPr marL="0" marR="0" indent="0">
              <a:spcBef>
                <a:spcPts val="0"/>
              </a:spcBef>
              <a:spcAft>
                <a:spcPts val="600"/>
              </a:spcAft>
              <a:buNone/>
            </a:pPr>
            <a:endParaRPr lang="en-US" sz="2400" dirty="0"/>
          </a:p>
        </p:txBody>
      </p:sp>
      <p:pic>
        <p:nvPicPr>
          <p:cNvPr id="31" name="Imagen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11593" y="4826713"/>
            <a:ext cx="2438400" cy="283633"/>
          </a:xfrm>
          <a:prstGeom prst="rect">
            <a:avLst/>
          </a:prstGeom>
        </p:spPr>
      </p:pic>
      <mc:AlternateContent xmlns:mc="http://schemas.openxmlformats.org/markup-compatibility/2006">
        <mc:Choice xmlns:a14="http://schemas.microsoft.com/office/drawing/2010/main" Requires="a14">
          <p:sp>
            <p:nvSpPr>
              <p:cNvPr id="2" name="CuadroTexto 1"/>
              <p:cNvSpPr txBox="1"/>
              <p:nvPr/>
            </p:nvSpPr>
            <p:spPr>
              <a:xfrm>
                <a:off x="228600" y="1601545"/>
                <a:ext cx="7620000" cy="1038618"/>
              </a:xfrm>
              <a:prstGeom prst="rect">
                <a:avLst/>
              </a:prstGeom>
              <a:noFill/>
            </p:spPr>
            <p:txBody>
              <a:bodyPr wrap="square" rtlCol="0">
                <a:spAutoFit/>
              </a:bodyPr>
              <a:lstStyle/>
              <a:p>
                <a:pPr marL="285750" indent="-285750">
                  <a:buFont typeface="Arial" panose="020B0604020202020204" pitchFamily="34" charset="0"/>
                  <a:buChar char="•"/>
                </a:pPr>
                <a:r>
                  <a:rPr lang="en-US" b="1" dirty="0" smtClean="0"/>
                  <a:t> </a:t>
                </a:r>
                <a:r>
                  <a:rPr lang="en-US" dirty="0"/>
                  <a:t> </a:t>
                </a:r>
                <a:r>
                  <a:rPr lang="en-US" dirty="0"/>
                  <a:t>F</a:t>
                </a:r>
                <a:r>
                  <a:rPr lang="en-US" dirty="0" smtClean="0"/>
                  <a:t>rom equation II , we solve for y</a:t>
                </a:r>
              </a:p>
              <a:p>
                <a14:m>
                  <m:oMathPara xmlns:m="http://schemas.openxmlformats.org/officeDocument/2006/math">
                    <m:oMathParaPr>
                      <m:jc m:val="centerGroup"/>
                    </m:oMathParaPr>
                    <m:oMath xmlns:m="http://schemas.openxmlformats.org/officeDocument/2006/math">
                      <m:r>
                        <a:rPr lang="en-US" sz="2200" b="1" i="1">
                          <a:latin typeface="Cambria Math" panose="02040503050406030204" pitchFamily="18" charset="0"/>
                        </a:rPr>
                        <m:t>𝒙</m:t>
                      </m:r>
                      <m:r>
                        <a:rPr lang="es-VE" sz="2200" b="1" i="1" smtClean="0">
                          <a:latin typeface="Cambria Math" panose="02040503050406030204" pitchFamily="18" charset="0"/>
                        </a:rPr>
                        <m:t>+</m:t>
                      </m:r>
                      <m:r>
                        <a:rPr lang="en-US" sz="2200" b="1" i="1">
                          <a:latin typeface="Cambria Math" panose="02040503050406030204" pitchFamily="18" charset="0"/>
                        </a:rPr>
                        <m:t>𝒚</m:t>
                      </m:r>
                      <m:r>
                        <a:rPr lang="en-US" sz="2200" b="1" i="1">
                          <a:latin typeface="Cambria Math" panose="02040503050406030204" pitchFamily="18" charset="0"/>
                        </a:rPr>
                        <m:t>=−</m:t>
                      </m:r>
                      <m:r>
                        <a:rPr lang="en-US" sz="2200" b="1" i="1">
                          <a:latin typeface="Cambria Math" panose="02040503050406030204" pitchFamily="18" charset="0"/>
                        </a:rPr>
                        <m:t>𝟑</m:t>
                      </m:r>
                      <m:r>
                        <a:rPr lang="en-US" sz="2200" b="1" i="1">
                          <a:latin typeface="Cambria Math" panose="02040503050406030204" pitchFamily="18" charset="0"/>
                        </a:rPr>
                        <m:t> </m:t>
                      </m:r>
                    </m:oMath>
                  </m:oMathPara>
                </a14:m>
                <a:endParaRPr lang="es-VE" sz="2200" b="1" i="1" dirty="0" smtClean="0">
                  <a:latin typeface="Cambria Math" panose="02040503050406030204" pitchFamily="18" charset="0"/>
                </a:endParaRPr>
              </a:p>
              <a:p>
                <a14:m>
                  <m:oMathPara xmlns:m="http://schemas.openxmlformats.org/officeDocument/2006/math">
                    <m:oMathParaPr>
                      <m:jc m:val="centerGroup"/>
                    </m:oMathParaPr>
                    <m:oMath xmlns:m="http://schemas.openxmlformats.org/officeDocument/2006/math">
                      <m:r>
                        <a:rPr lang="en-US" sz="2200" b="1" i="1">
                          <a:latin typeface="Cambria Math" panose="02040503050406030204" pitchFamily="18" charset="0"/>
                        </a:rPr>
                        <m:t> </m:t>
                      </m:r>
                      <m:r>
                        <a:rPr lang="en-US" b="1" i="1">
                          <a:latin typeface="Cambria Math" panose="02040503050406030204" pitchFamily="18" charset="0"/>
                        </a:rPr>
                        <m:t>𝒚</m:t>
                      </m:r>
                      <m:r>
                        <a:rPr lang="en-US" b="1" i="1">
                          <a:latin typeface="Cambria Math" panose="02040503050406030204" pitchFamily="18" charset="0"/>
                        </a:rPr>
                        <m:t>=−</m:t>
                      </m:r>
                      <m:r>
                        <a:rPr lang="en-US" b="1" i="1">
                          <a:latin typeface="Cambria Math" panose="02040503050406030204" pitchFamily="18" charset="0"/>
                        </a:rPr>
                        <m:t>𝟑</m:t>
                      </m:r>
                      <m:r>
                        <a:rPr lang="es-VE" b="1" i="1" smtClean="0">
                          <a:latin typeface="Cambria Math" panose="02040503050406030204" pitchFamily="18" charset="0"/>
                        </a:rPr>
                        <m:t>−</m:t>
                      </m:r>
                      <m:r>
                        <a:rPr lang="es-VE" b="1" i="1" smtClean="0">
                          <a:latin typeface="Cambria Math" panose="02040503050406030204" pitchFamily="18" charset="0"/>
                        </a:rPr>
                        <m:t>𝒙</m:t>
                      </m:r>
                      <m:r>
                        <a:rPr lang="en-US" b="1" i="1">
                          <a:latin typeface="Cambria Math" panose="02040503050406030204" pitchFamily="18" charset="0"/>
                        </a:rPr>
                        <m:t> </m:t>
                      </m:r>
                    </m:oMath>
                  </m:oMathPara>
                </a14:m>
                <a:endParaRPr lang="es-VE" b="1" i="1" dirty="0">
                  <a:latin typeface="Cambria Math" panose="02040503050406030204" pitchFamily="18" charset="0"/>
                </a:endParaRPr>
              </a:p>
            </p:txBody>
          </p:sp>
        </mc:Choice>
        <mc:Fallback>
          <p:sp>
            <p:nvSpPr>
              <p:cNvPr id="2" name="CuadroTexto 1"/>
              <p:cNvSpPr txBox="1">
                <a:spLocks noRot="1" noChangeAspect="1" noMove="1" noResize="1" noEditPoints="1" noAdjustHandles="1" noChangeArrowheads="1" noChangeShapeType="1" noTextEdit="1"/>
              </p:cNvSpPr>
              <p:nvPr/>
            </p:nvSpPr>
            <p:spPr>
              <a:xfrm>
                <a:off x="228600" y="1601545"/>
                <a:ext cx="7620000" cy="1038618"/>
              </a:xfrm>
              <a:prstGeom prst="rect">
                <a:avLst/>
              </a:prstGeom>
              <a:blipFill rotWithShape="0">
                <a:blip r:embed="rId3"/>
                <a:stretch>
                  <a:fillRect l="-560" t="-3529" b="-1765"/>
                </a:stretch>
              </a:blipFill>
            </p:spPr>
            <p:txBody>
              <a:bodyPr/>
              <a:lstStyle/>
              <a:p>
                <a:r>
                  <a:rPr lang="es-VE">
                    <a:noFill/>
                  </a:rPr>
                  <a:t> </a:t>
                </a:r>
              </a:p>
            </p:txBody>
          </p:sp>
        </mc:Fallback>
      </mc:AlternateContent>
      <mc:AlternateContent xmlns:mc="http://schemas.openxmlformats.org/markup-compatibility/2006">
        <mc:Choice xmlns:a14="http://schemas.microsoft.com/office/drawing/2010/main" Requires="a14">
          <p:sp>
            <p:nvSpPr>
              <p:cNvPr id="7" name="CuadroTexto 6"/>
              <p:cNvSpPr txBox="1"/>
              <p:nvPr/>
            </p:nvSpPr>
            <p:spPr>
              <a:xfrm>
                <a:off x="762000" y="3181350"/>
                <a:ext cx="4343400" cy="923330"/>
              </a:xfrm>
              <a:prstGeom prst="rect">
                <a:avLst/>
              </a:prstGeom>
              <a:noFill/>
            </p:spPr>
            <p:txBody>
              <a:bodyPr wrap="square" rtlCol="0">
                <a:spAutoFit/>
              </a:bodyPr>
              <a:lstStyle/>
              <a:p>
                <a:pPr marL="285750" indent="-285750">
                  <a:buFont typeface="Arial" panose="020B0604020202020204" pitchFamily="34" charset="0"/>
                  <a:buChar char="•"/>
                </a:pPr>
                <a:r>
                  <a:rPr lang="en-US" b="1" dirty="0" smtClean="0"/>
                  <a:t> Substituting in I</a:t>
                </a:r>
              </a:p>
              <a:p>
                <a14:m>
                  <m:oMathPara xmlns:m="http://schemas.openxmlformats.org/officeDocument/2006/math">
                    <m:oMathParaPr>
                      <m:jc m:val="centerGroup"/>
                    </m:oMathParaPr>
                    <m:oMath xmlns:m="http://schemas.openxmlformats.org/officeDocument/2006/math">
                      <m:r>
                        <a:rPr lang="es-VE" b="0" i="1" smtClean="0">
                          <a:latin typeface="Cambria Math" panose="02040503050406030204" pitchFamily="18" charset="0"/>
                        </a:rPr>
                        <m:t>3</m:t>
                      </m:r>
                      <m:r>
                        <a:rPr lang="es-VE" b="0" i="1" smtClean="0">
                          <a:latin typeface="Cambria Math" panose="02040503050406030204" pitchFamily="18" charset="0"/>
                        </a:rPr>
                        <m:t>𝑥</m:t>
                      </m:r>
                      <m:r>
                        <a:rPr lang="es-VE" b="0" i="1" smtClean="0">
                          <a:latin typeface="Cambria Math" panose="02040503050406030204" pitchFamily="18" charset="0"/>
                        </a:rPr>
                        <m:t>−</m:t>
                      </m:r>
                      <m:d>
                        <m:dPr>
                          <m:ctrlPr>
                            <a:rPr lang="es-VE" b="0" i="1" smtClean="0">
                              <a:latin typeface="Cambria Math" panose="02040503050406030204" pitchFamily="18" charset="0"/>
                            </a:rPr>
                          </m:ctrlPr>
                        </m:dPr>
                        <m:e>
                          <m:r>
                            <a:rPr lang="es-VE" b="0" i="1" smtClean="0">
                              <a:latin typeface="Cambria Math" panose="02040503050406030204" pitchFamily="18" charset="0"/>
                            </a:rPr>
                            <m:t>−3−</m:t>
                          </m:r>
                          <m:r>
                            <a:rPr lang="es-VE" b="0" i="1" smtClean="0">
                              <a:latin typeface="Cambria Math" panose="02040503050406030204" pitchFamily="18" charset="0"/>
                            </a:rPr>
                            <m:t>𝑥</m:t>
                          </m:r>
                        </m:e>
                      </m:d>
                      <m:r>
                        <a:rPr lang="es-VE" b="0" i="1" smtClean="0">
                          <a:latin typeface="Cambria Math" panose="02040503050406030204" pitchFamily="18" charset="0"/>
                        </a:rPr>
                        <m:t>=3</m:t>
                      </m:r>
                    </m:oMath>
                  </m:oMathPara>
                </a14:m>
                <a:endParaRPr lang="en-US" dirty="0"/>
              </a:p>
              <a:p>
                <a:endParaRPr lang="es-VE" dirty="0"/>
              </a:p>
            </p:txBody>
          </p:sp>
        </mc:Choice>
        <mc:Fallback>
          <p:sp>
            <p:nvSpPr>
              <p:cNvPr id="7" name="CuadroTexto 6"/>
              <p:cNvSpPr txBox="1">
                <a:spLocks noRot="1" noChangeAspect="1" noMove="1" noResize="1" noEditPoints="1" noAdjustHandles="1" noChangeArrowheads="1" noChangeShapeType="1" noTextEdit="1"/>
              </p:cNvSpPr>
              <p:nvPr/>
            </p:nvSpPr>
            <p:spPr>
              <a:xfrm>
                <a:off x="762000" y="3181350"/>
                <a:ext cx="4343400" cy="923330"/>
              </a:xfrm>
              <a:prstGeom prst="rect">
                <a:avLst/>
              </a:prstGeom>
              <a:blipFill rotWithShape="0">
                <a:blip r:embed="rId4"/>
                <a:stretch>
                  <a:fillRect l="-842" t="-3974"/>
                </a:stretch>
              </a:blipFill>
            </p:spPr>
            <p:txBody>
              <a:bodyPr/>
              <a:lstStyle/>
              <a:p>
                <a:r>
                  <a:rPr lang="es-VE">
                    <a:noFill/>
                  </a:rPr>
                  <a:t> </a:t>
                </a:r>
              </a:p>
            </p:txBody>
          </p:sp>
        </mc:Fallback>
      </mc:AlternateContent>
      <p:sp>
        <p:nvSpPr>
          <p:cNvPr id="8" name="Title 1"/>
          <p:cNvSpPr>
            <a:spLocks noGrp="1"/>
          </p:cNvSpPr>
          <p:nvPr>
            <p:ph type="title"/>
          </p:nvPr>
        </p:nvSpPr>
        <p:spPr>
          <a:xfrm>
            <a:off x="0" y="-19050"/>
            <a:ext cx="8229600" cy="365760"/>
          </a:xfrm>
        </p:spPr>
        <p:txBody>
          <a:bodyPr>
            <a:normAutofit/>
          </a:bodyPr>
          <a:lstStyle/>
          <a:p>
            <a:pPr algn="l"/>
            <a:r>
              <a:rPr lang="en-US" sz="1700" b="1" dirty="0" smtClean="0">
                <a:latin typeface="Cambria" panose="02040503050406030204" pitchFamily="18" charset="0"/>
              </a:rPr>
              <a:t>SOLVING SYSTEMS </a:t>
            </a:r>
            <a:r>
              <a:rPr lang="en-US" sz="1700" b="1" dirty="0" smtClean="0">
                <a:latin typeface="Cambria" panose="02040503050406030204" pitchFamily="18" charset="0"/>
              </a:rPr>
              <a:t>USING</a:t>
            </a:r>
            <a:r>
              <a:rPr lang="en-US" sz="1700" b="1" dirty="0" smtClean="0">
                <a:latin typeface="Cambria" panose="02040503050406030204" pitchFamily="18" charset="0"/>
              </a:rPr>
              <a:t> SUBSTITUTION</a:t>
            </a:r>
            <a:endParaRPr lang="en-US" sz="1700" b="1" dirty="0">
              <a:latin typeface="Cambria" panose="02040503050406030204" pitchFamily="18" charset="0"/>
            </a:endParaRPr>
          </a:p>
        </p:txBody>
      </p:sp>
      <p:sp>
        <p:nvSpPr>
          <p:cNvPr id="5" name="Rectángulo 4"/>
          <p:cNvSpPr/>
          <p:nvPr/>
        </p:nvSpPr>
        <p:spPr>
          <a:xfrm>
            <a:off x="228600" y="2701718"/>
            <a:ext cx="7620000" cy="369332"/>
          </a:xfrm>
          <a:prstGeom prst="rect">
            <a:avLst/>
          </a:prstGeom>
        </p:spPr>
        <p:txBody>
          <a:bodyPr wrap="square">
            <a:spAutoFit/>
          </a:bodyPr>
          <a:lstStyle/>
          <a:p>
            <a:pPr algn="just">
              <a:spcAft>
                <a:spcPts val="600"/>
              </a:spcAft>
            </a:pPr>
            <a:r>
              <a:rPr lang="en-US" b="1" dirty="0">
                <a:solidFill>
                  <a:srgbClr val="FF0000"/>
                </a:solidFill>
              </a:rPr>
              <a:t>Step 2: </a:t>
            </a:r>
            <a:r>
              <a:rPr lang="en-US" dirty="0">
                <a:solidFill>
                  <a:srgbClr val="FF0000"/>
                </a:solidFill>
              </a:rPr>
              <a:t>Substitute the solution from “step 1” into the other equation</a:t>
            </a:r>
            <a:r>
              <a:rPr lang="en-US" dirty="0"/>
              <a:t>.</a:t>
            </a:r>
          </a:p>
        </p:txBody>
      </p:sp>
    </p:spTree>
    <p:extLst>
      <p:ext uri="{BB962C8B-B14F-4D97-AF65-F5344CB8AC3E}">
        <p14:creationId xmlns:p14="http://schemas.microsoft.com/office/powerpoint/2010/main" val="44589823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742950"/>
            <a:ext cx="8686800" cy="838200"/>
          </a:xfrm>
        </p:spPr>
        <p:txBody>
          <a:bodyPr>
            <a:normAutofit fontScale="47500" lnSpcReduction="20000"/>
          </a:bodyPr>
          <a:lstStyle/>
          <a:p>
            <a:pPr marL="0" indent="0" algn="just">
              <a:buNone/>
            </a:pPr>
            <a:r>
              <a:rPr lang="en-US" sz="3300" b="1" dirty="0" smtClean="0">
                <a:solidFill>
                  <a:srgbClr val="0070C0"/>
                </a:solidFill>
              </a:rPr>
              <a:t>Sample </a:t>
            </a:r>
            <a:r>
              <a:rPr lang="en-US" sz="3300" b="1" dirty="0">
                <a:solidFill>
                  <a:srgbClr val="0070C0"/>
                </a:solidFill>
              </a:rPr>
              <a:t>Problem </a:t>
            </a:r>
            <a:r>
              <a:rPr lang="en-US" sz="3300" b="1" dirty="0" smtClean="0">
                <a:solidFill>
                  <a:srgbClr val="0070C0"/>
                </a:solidFill>
              </a:rPr>
              <a:t>1: </a:t>
            </a:r>
            <a:r>
              <a:rPr lang="en-US" sz="3300" dirty="0"/>
              <a:t>Find the solution of the following system </a:t>
            </a:r>
            <a:r>
              <a:rPr lang="en-US" sz="3300" dirty="0" smtClean="0"/>
              <a:t>using</a:t>
            </a:r>
            <a:r>
              <a:rPr lang="en-US" sz="3300" dirty="0" smtClean="0"/>
              <a:t> substitution:</a:t>
            </a:r>
          </a:p>
          <a:p>
            <a:pPr marL="0" indent="0" algn="just">
              <a:buNone/>
            </a:pPr>
            <a:endParaRPr lang="es-VE" sz="3300" dirty="0"/>
          </a:p>
          <a:p>
            <a:pPr marL="0" indent="0">
              <a:spcBef>
                <a:spcPts val="0"/>
              </a:spcBef>
              <a:spcAft>
                <a:spcPts val="600"/>
              </a:spcAft>
              <a:buNone/>
            </a:pPr>
            <a:r>
              <a:rPr lang="en-US" sz="3300" b="1" dirty="0">
                <a:solidFill>
                  <a:srgbClr val="FF0000"/>
                </a:solidFill>
              </a:rPr>
              <a:t>Step 3: </a:t>
            </a:r>
            <a:r>
              <a:rPr lang="en-US" sz="3300" dirty="0">
                <a:solidFill>
                  <a:srgbClr val="FF0000"/>
                </a:solidFill>
              </a:rPr>
              <a:t>Solve this new </a:t>
            </a:r>
            <a:r>
              <a:rPr lang="en-US" sz="3300" dirty="0" smtClean="0">
                <a:solidFill>
                  <a:srgbClr val="FF0000"/>
                </a:solidFill>
              </a:rPr>
              <a:t>equation:</a:t>
            </a:r>
            <a:endParaRPr lang="en-US" sz="3300" dirty="0">
              <a:solidFill>
                <a:srgbClr val="FF0000"/>
              </a:solidFill>
            </a:endParaRPr>
          </a:p>
          <a:p>
            <a:pPr marL="0" marR="0" indent="0">
              <a:spcBef>
                <a:spcPts val="0"/>
              </a:spcBef>
              <a:spcAft>
                <a:spcPts val="600"/>
              </a:spcAft>
              <a:buNone/>
            </a:pPr>
            <a:endParaRPr lang="en-US" sz="2400" dirty="0" smtClean="0"/>
          </a:p>
          <a:p>
            <a:pPr marL="0" marR="0" indent="0">
              <a:spcBef>
                <a:spcPts val="0"/>
              </a:spcBef>
              <a:spcAft>
                <a:spcPts val="600"/>
              </a:spcAft>
              <a:buNone/>
            </a:pPr>
            <a:endParaRPr lang="en-US" sz="2400" dirty="0"/>
          </a:p>
        </p:txBody>
      </p:sp>
      <p:pic>
        <p:nvPicPr>
          <p:cNvPr id="31" name="Imagen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11593" y="4826713"/>
            <a:ext cx="2438400" cy="283633"/>
          </a:xfrm>
          <a:prstGeom prst="rect">
            <a:avLst/>
          </a:prstGeom>
        </p:spPr>
      </p:pic>
      <p:sp>
        <p:nvSpPr>
          <p:cNvPr id="7" name="Title 1"/>
          <p:cNvSpPr>
            <a:spLocks noGrp="1"/>
          </p:cNvSpPr>
          <p:nvPr>
            <p:ph type="title"/>
          </p:nvPr>
        </p:nvSpPr>
        <p:spPr>
          <a:xfrm>
            <a:off x="0" y="-19050"/>
            <a:ext cx="8229600" cy="365760"/>
          </a:xfrm>
        </p:spPr>
        <p:txBody>
          <a:bodyPr>
            <a:normAutofit/>
          </a:bodyPr>
          <a:lstStyle/>
          <a:p>
            <a:pPr algn="l"/>
            <a:r>
              <a:rPr lang="en-US" sz="1700" b="1" dirty="0" smtClean="0">
                <a:latin typeface="Cambria" panose="02040503050406030204" pitchFamily="18" charset="0"/>
              </a:rPr>
              <a:t>SOLVING SYSTEMS </a:t>
            </a:r>
            <a:r>
              <a:rPr lang="en-US" sz="1700" b="1" dirty="0" smtClean="0">
                <a:latin typeface="Cambria" panose="02040503050406030204" pitchFamily="18" charset="0"/>
              </a:rPr>
              <a:t>USING</a:t>
            </a:r>
            <a:r>
              <a:rPr lang="en-US" sz="1700" b="1" dirty="0" smtClean="0">
                <a:latin typeface="Cambria" panose="02040503050406030204" pitchFamily="18" charset="0"/>
              </a:rPr>
              <a:t> SUBSTITUTION</a:t>
            </a:r>
            <a:endParaRPr lang="en-US" sz="1700" b="1" dirty="0">
              <a:latin typeface="Cambria" panose="02040503050406030204" pitchFamily="18" charset="0"/>
            </a:endParaRPr>
          </a:p>
        </p:txBody>
      </p:sp>
      <mc:AlternateContent xmlns:mc="http://schemas.openxmlformats.org/markup-compatibility/2006">
        <mc:Choice xmlns:a14="http://schemas.microsoft.com/office/drawing/2010/main" Requires="a14">
          <p:sp>
            <p:nvSpPr>
              <p:cNvPr id="4" name="CuadroTexto 3"/>
              <p:cNvSpPr txBox="1"/>
              <p:nvPr/>
            </p:nvSpPr>
            <p:spPr>
              <a:xfrm>
                <a:off x="2133600" y="1610046"/>
                <a:ext cx="3751733" cy="276999"/>
              </a:xfrm>
              <a:prstGeom prst="rect">
                <a:avLst/>
              </a:prstGeom>
              <a:noFill/>
            </p:spPr>
            <p:txBody>
              <a:bodyPr wrap="none" lIns="0" tIns="0" rIns="0" bIns="0" rtlCol="0">
                <a:spAutoFit/>
              </a:bodyPr>
              <a:lstStyle/>
              <a:p>
                <a14:m>
                  <m:oMathPara xmlns:m="http://schemas.openxmlformats.org/officeDocument/2006/math">
                    <m:oMathParaPr>
                      <m:jc m:val="centerGroup"/>
                    </m:oMathParaPr>
                    <m:oMath xmlns:m="http://schemas.openxmlformats.org/officeDocument/2006/math">
                      <m:r>
                        <a:rPr lang="es-VE" b="0" i="1" smtClean="0">
                          <a:latin typeface="Cambria Math" panose="02040503050406030204" pitchFamily="18" charset="0"/>
                        </a:rPr>
                        <m:t>3</m:t>
                      </m:r>
                      <m:r>
                        <a:rPr lang="es-VE" b="0" i="1" smtClean="0">
                          <a:latin typeface="Cambria Math" panose="02040503050406030204" pitchFamily="18" charset="0"/>
                        </a:rPr>
                        <m:t>𝑥</m:t>
                      </m:r>
                      <m:r>
                        <a:rPr lang="es-VE" b="0" i="1" smtClean="0">
                          <a:latin typeface="Cambria Math" panose="02040503050406030204" pitchFamily="18" charset="0"/>
                        </a:rPr>
                        <m:t>+3+</m:t>
                      </m:r>
                      <m:r>
                        <a:rPr lang="es-VE" b="0" i="1" smtClean="0">
                          <a:latin typeface="Cambria Math" panose="02040503050406030204" pitchFamily="18" charset="0"/>
                        </a:rPr>
                        <m:t>𝑥</m:t>
                      </m:r>
                      <m:r>
                        <a:rPr lang="es-VE" b="0" i="1" smtClean="0">
                          <a:latin typeface="Cambria Math" panose="02040503050406030204" pitchFamily="18" charset="0"/>
                        </a:rPr>
                        <m:t>=3</m:t>
                      </m:r>
                      <m:r>
                        <a:rPr lang="es-VE" b="0" i="0" smtClean="0">
                          <a:latin typeface="Cambria Math" panose="02040503050406030204" pitchFamily="18" charset="0"/>
                        </a:rPr>
                        <m:t>    </m:t>
                      </m:r>
                      <m:r>
                        <a:rPr lang="es-VE" b="0" i="1" smtClean="0">
                          <a:latin typeface="Cambria Math" panose="02040503050406030204" pitchFamily="18" charset="0"/>
                          <a:ea typeface="Cambria Math" panose="02040503050406030204" pitchFamily="18" charset="0"/>
                        </a:rPr>
                        <m:t>→4</m:t>
                      </m:r>
                      <m:r>
                        <a:rPr lang="es-VE" b="0" i="1" smtClean="0">
                          <a:latin typeface="Cambria Math" panose="02040503050406030204" pitchFamily="18" charset="0"/>
                          <a:ea typeface="Cambria Math" panose="02040503050406030204" pitchFamily="18" charset="0"/>
                        </a:rPr>
                        <m:t>𝑥</m:t>
                      </m:r>
                      <m:r>
                        <a:rPr lang="es-VE" b="0" i="1" smtClean="0">
                          <a:latin typeface="Cambria Math" panose="02040503050406030204" pitchFamily="18" charset="0"/>
                          <a:ea typeface="Cambria Math" panose="02040503050406030204" pitchFamily="18" charset="0"/>
                        </a:rPr>
                        <m:t>=0  →</m:t>
                      </m:r>
                      <m:r>
                        <a:rPr lang="es-VE" b="0" i="1" smtClean="0">
                          <a:latin typeface="Cambria Math" panose="02040503050406030204" pitchFamily="18" charset="0"/>
                          <a:ea typeface="Cambria Math" panose="02040503050406030204" pitchFamily="18" charset="0"/>
                        </a:rPr>
                        <m:t>𝑥</m:t>
                      </m:r>
                      <m:r>
                        <a:rPr lang="es-VE" b="0" i="1" smtClean="0">
                          <a:latin typeface="Cambria Math" panose="02040503050406030204" pitchFamily="18" charset="0"/>
                          <a:ea typeface="Cambria Math" panose="02040503050406030204" pitchFamily="18" charset="0"/>
                        </a:rPr>
                        <m:t>=0</m:t>
                      </m:r>
                    </m:oMath>
                  </m:oMathPara>
                </a14:m>
                <a:endParaRPr lang="es-VE" b="0" dirty="0" smtClean="0"/>
              </a:p>
            </p:txBody>
          </p:sp>
        </mc:Choice>
        <mc:Fallback>
          <p:sp>
            <p:nvSpPr>
              <p:cNvPr id="4" name="CuadroTexto 3"/>
              <p:cNvSpPr txBox="1">
                <a:spLocks noRot="1" noChangeAspect="1" noMove="1" noResize="1" noEditPoints="1" noAdjustHandles="1" noChangeArrowheads="1" noChangeShapeType="1" noTextEdit="1"/>
              </p:cNvSpPr>
              <p:nvPr/>
            </p:nvSpPr>
            <p:spPr>
              <a:xfrm>
                <a:off x="2133600" y="1610046"/>
                <a:ext cx="3751733" cy="276999"/>
              </a:xfrm>
              <a:prstGeom prst="rect">
                <a:avLst/>
              </a:prstGeom>
              <a:blipFill rotWithShape="0">
                <a:blip r:embed="rId3"/>
                <a:stretch>
                  <a:fillRect l="-976" r="-976" b="-6522"/>
                </a:stretch>
              </a:blipFill>
            </p:spPr>
            <p:txBody>
              <a:bodyPr/>
              <a:lstStyle/>
              <a:p>
                <a:r>
                  <a:rPr lang="es-VE">
                    <a:noFill/>
                  </a:rPr>
                  <a:t> </a:t>
                </a:r>
              </a:p>
            </p:txBody>
          </p:sp>
        </mc:Fallback>
      </mc:AlternateContent>
      <p:sp>
        <p:nvSpPr>
          <p:cNvPr id="5" name="Rectángulo 4"/>
          <p:cNvSpPr/>
          <p:nvPr/>
        </p:nvSpPr>
        <p:spPr>
          <a:xfrm>
            <a:off x="228600" y="2266950"/>
            <a:ext cx="3268139" cy="338554"/>
          </a:xfrm>
          <a:prstGeom prst="rect">
            <a:avLst/>
          </a:prstGeom>
        </p:spPr>
        <p:txBody>
          <a:bodyPr wrap="none">
            <a:spAutoFit/>
          </a:bodyPr>
          <a:lstStyle/>
          <a:p>
            <a:pPr algn="just">
              <a:spcAft>
                <a:spcPts val="600"/>
              </a:spcAft>
            </a:pPr>
            <a:r>
              <a:rPr lang="en-US" sz="1600" b="1" dirty="0">
                <a:solidFill>
                  <a:srgbClr val="FF0000"/>
                </a:solidFill>
              </a:rPr>
              <a:t>Step 4: </a:t>
            </a:r>
            <a:r>
              <a:rPr lang="en-US" sz="1600" dirty="0">
                <a:solidFill>
                  <a:srgbClr val="FF0000"/>
                </a:solidFill>
              </a:rPr>
              <a:t>Solve for the second </a:t>
            </a:r>
            <a:r>
              <a:rPr lang="en-US" sz="1600" dirty="0" smtClean="0">
                <a:solidFill>
                  <a:srgbClr val="FF0000"/>
                </a:solidFill>
              </a:rPr>
              <a:t>variable:</a:t>
            </a:r>
            <a:endParaRPr lang="en-US" sz="1600" dirty="0">
              <a:solidFill>
                <a:srgbClr val="FF0000"/>
              </a:solidFill>
            </a:endParaRPr>
          </a:p>
        </p:txBody>
      </p:sp>
      <mc:AlternateContent xmlns:mc="http://schemas.openxmlformats.org/markup-compatibility/2006">
        <mc:Choice xmlns:a14="http://schemas.microsoft.com/office/drawing/2010/main" Requires="a14">
          <p:sp>
            <p:nvSpPr>
              <p:cNvPr id="10" name="CuadroTexto 9"/>
              <p:cNvSpPr txBox="1"/>
              <p:nvPr/>
            </p:nvSpPr>
            <p:spPr>
              <a:xfrm>
                <a:off x="2362200" y="2788433"/>
                <a:ext cx="3533788" cy="276999"/>
              </a:xfrm>
              <a:prstGeom prst="rect">
                <a:avLst/>
              </a:prstGeom>
              <a:noFill/>
            </p:spPr>
            <p:txBody>
              <a:bodyPr wrap="none" lIns="0" tIns="0" rIns="0" bIns="0" rtlCol="0">
                <a:spAutoFit/>
              </a:bodyPr>
              <a:lstStyle/>
              <a:p>
                <a14:m>
                  <m:oMathPara xmlns:m="http://schemas.openxmlformats.org/officeDocument/2006/math">
                    <m:oMathParaPr>
                      <m:jc m:val="centerGroup"/>
                    </m:oMathParaPr>
                    <m:oMath xmlns:m="http://schemas.openxmlformats.org/officeDocument/2006/math">
                      <m:r>
                        <a:rPr lang="es-VE" b="0" i="0" smtClean="0">
                          <a:latin typeface="Cambria Math" panose="02040503050406030204" pitchFamily="18" charset="0"/>
                        </a:rPr>
                        <m:t> </m:t>
                      </m:r>
                      <m:r>
                        <m:rPr>
                          <m:sty m:val="p"/>
                        </m:rPr>
                        <a:rPr lang="es-VE" b="0" i="0" smtClean="0">
                          <a:latin typeface="Cambria Math" panose="02040503050406030204" pitchFamily="18" charset="0"/>
                        </a:rPr>
                        <m:t>y</m:t>
                      </m:r>
                      <m:r>
                        <a:rPr lang="es-VE" b="0" i="0" smtClean="0">
                          <a:latin typeface="Cambria Math" panose="02040503050406030204" pitchFamily="18" charset="0"/>
                        </a:rPr>
                        <m:t>=−3−</m:t>
                      </m:r>
                      <m:r>
                        <m:rPr>
                          <m:sty m:val="p"/>
                        </m:rPr>
                        <a:rPr lang="es-VE" b="0" i="0" smtClean="0">
                          <a:latin typeface="Cambria Math" panose="02040503050406030204" pitchFamily="18" charset="0"/>
                        </a:rPr>
                        <m:t>x</m:t>
                      </m:r>
                      <m:r>
                        <a:rPr lang="es-VE" b="0" i="0" smtClean="0">
                          <a:latin typeface="Cambria Math" panose="02040503050406030204" pitchFamily="18" charset="0"/>
                        </a:rPr>
                        <m:t> </m:t>
                      </m:r>
                      <m:r>
                        <a:rPr lang="es-VE" b="0" i="1" smtClean="0">
                          <a:latin typeface="Cambria Math" panose="02040503050406030204" pitchFamily="18" charset="0"/>
                          <a:ea typeface="Cambria Math" panose="02040503050406030204" pitchFamily="18" charset="0"/>
                        </a:rPr>
                        <m:t>→    </m:t>
                      </m:r>
                      <m:r>
                        <a:rPr lang="es-VE" b="0" i="1" smtClean="0">
                          <a:latin typeface="Cambria Math" panose="02040503050406030204" pitchFamily="18" charset="0"/>
                          <a:ea typeface="Cambria Math" panose="02040503050406030204" pitchFamily="18" charset="0"/>
                        </a:rPr>
                        <m:t>𝑦</m:t>
                      </m:r>
                      <m:r>
                        <a:rPr lang="es-VE" b="0" i="1" smtClean="0">
                          <a:latin typeface="Cambria Math" panose="02040503050406030204" pitchFamily="18" charset="0"/>
                          <a:ea typeface="Cambria Math" panose="02040503050406030204" pitchFamily="18" charset="0"/>
                        </a:rPr>
                        <m:t>=−3−0=−3</m:t>
                      </m:r>
                    </m:oMath>
                  </m:oMathPara>
                </a14:m>
                <a:endParaRPr lang="es-VE" b="0" dirty="0" smtClean="0"/>
              </a:p>
            </p:txBody>
          </p:sp>
        </mc:Choice>
        <mc:Fallback>
          <p:sp>
            <p:nvSpPr>
              <p:cNvPr id="10" name="CuadroTexto 9"/>
              <p:cNvSpPr txBox="1">
                <a:spLocks noRot="1" noChangeAspect="1" noMove="1" noResize="1" noEditPoints="1" noAdjustHandles="1" noChangeArrowheads="1" noChangeShapeType="1" noTextEdit="1"/>
              </p:cNvSpPr>
              <p:nvPr/>
            </p:nvSpPr>
            <p:spPr>
              <a:xfrm>
                <a:off x="2362200" y="2788433"/>
                <a:ext cx="3533788" cy="276999"/>
              </a:xfrm>
              <a:prstGeom prst="rect">
                <a:avLst/>
              </a:prstGeom>
              <a:blipFill rotWithShape="0">
                <a:blip r:embed="rId4"/>
                <a:stretch>
                  <a:fillRect r="-1209" b="-23913"/>
                </a:stretch>
              </a:blipFill>
            </p:spPr>
            <p:txBody>
              <a:bodyPr/>
              <a:lstStyle/>
              <a:p>
                <a:r>
                  <a:rPr lang="es-VE">
                    <a:noFill/>
                  </a:rPr>
                  <a:t> </a:t>
                </a:r>
              </a:p>
            </p:txBody>
          </p:sp>
        </mc:Fallback>
      </mc:AlternateContent>
      <p:sp>
        <p:nvSpPr>
          <p:cNvPr id="6" name="CuadroTexto 5"/>
          <p:cNvSpPr txBox="1"/>
          <p:nvPr/>
        </p:nvSpPr>
        <p:spPr>
          <a:xfrm>
            <a:off x="2325863" y="3628121"/>
            <a:ext cx="3770138" cy="369332"/>
          </a:xfrm>
          <a:prstGeom prst="rect">
            <a:avLst/>
          </a:prstGeom>
          <a:solidFill>
            <a:srgbClr val="FFFF00"/>
          </a:solidFill>
        </p:spPr>
        <p:txBody>
          <a:bodyPr wrap="square" rtlCol="0">
            <a:spAutoFit/>
          </a:bodyPr>
          <a:lstStyle/>
          <a:p>
            <a:r>
              <a:rPr lang="es-VE" b="1" dirty="0" err="1" smtClean="0">
                <a:solidFill>
                  <a:srgbClr val="FF0000"/>
                </a:solidFill>
              </a:rPr>
              <a:t>Solution</a:t>
            </a:r>
            <a:r>
              <a:rPr lang="es-VE" b="1" dirty="0" smtClean="0">
                <a:solidFill>
                  <a:srgbClr val="FF0000"/>
                </a:solidFill>
              </a:rPr>
              <a:t> (0, -3). </a:t>
            </a:r>
            <a:r>
              <a:rPr lang="es-VE" b="1" dirty="0" err="1" smtClean="0">
                <a:solidFill>
                  <a:srgbClr val="FF0000"/>
                </a:solidFill>
              </a:rPr>
              <a:t>Independent</a:t>
            </a:r>
            <a:r>
              <a:rPr lang="es-VE" b="1" dirty="0" smtClean="0">
                <a:solidFill>
                  <a:srgbClr val="FF0000"/>
                </a:solidFill>
              </a:rPr>
              <a:t> </a:t>
            </a:r>
            <a:r>
              <a:rPr lang="es-VE" b="1" dirty="0" err="1" smtClean="0">
                <a:solidFill>
                  <a:srgbClr val="FF0000"/>
                </a:solidFill>
              </a:rPr>
              <a:t>System</a:t>
            </a:r>
            <a:endParaRPr lang="es-VE" b="1" dirty="0">
              <a:solidFill>
                <a:srgbClr val="FF0000"/>
              </a:solidFill>
            </a:endParaRPr>
          </a:p>
        </p:txBody>
      </p:sp>
    </p:spTree>
    <p:extLst>
      <p:ext uri="{BB962C8B-B14F-4D97-AF65-F5344CB8AC3E}">
        <p14:creationId xmlns:p14="http://schemas.microsoft.com/office/powerpoint/2010/main" val="28067823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742950"/>
            <a:ext cx="8686800" cy="4114800"/>
          </a:xfrm>
        </p:spPr>
        <p:txBody>
          <a:bodyPr>
            <a:normAutofit/>
          </a:bodyPr>
          <a:lstStyle/>
          <a:p>
            <a:pPr marL="0" indent="0">
              <a:buNone/>
            </a:pPr>
            <a:r>
              <a:rPr lang="en-US" sz="2400" b="1" dirty="0" smtClean="0">
                <a:solidFill>
                  <a:srgbClr val="0070C0"/>
                </a:solidFill>
              </a:rPr>
              <a:t>Sample </a:t>
            </a:r>
            <a:r>
              <a:rPr lang="en-US" sz="2400" b="1" dirty="0">
                <a:solidFill>
                  <a:srgbClr val="0070C0"/>
                </a:solidFill>
              </a:rPr>
              <a:t>Problem </a:t>
            </a:r>
            <a:r>
              <a:rPr lang="en-US" sz="2400" b="1" dirty="0">
                <a:solidFill>
                  <a:srgbClr val="0070C0"/>
                </a:solidFill>
              </a:rPr>
              <a:t>2</a:t>
            </a:r>
            <a:r>
              <a:rPr lang="en-US" sz="2400" b="1" dirty="0" smtClean="0">
                <a:solidFill>
                  <a:srgbClr val="0070C0"/>
                </a:solidFill>
              </a:rPr>
              <a:t>: </a:t>
            </a:r>
            <a:r>
              <a:rPr lang="en-US" sz="2400" dirty="0"/>
              <a:t>Find the solution of the following system </a:t>
            </a:r>
            <a:r>
              <a:rPr lang="en-US" sz="2400" dirty="0" smtClean="0"/>
              <a:t>using Substitution</a:t>
            </a:r>
            <a:r>
              <a:rPr lang="en-US" sz="2400" dirty="0" smtClean="0"/>
              <a:t>:</a:t>
            </a:r>
            <a:endParaRPr lang="es-VE" sz="2400" dirty="0"/>
          </a:p>
          <a:p>
            <a:pPr marL="0" indent="0">
              <a:buNone/>
            </a:pPr>
            <a:r>
              <a:rPr lang="en-US" sz="2400" dirty="0"/>
              <a:t> </a:t>
            </a:r>
            <a:endParaRPr lang="es-VE" sz="2400" dirty="0"/>
          </a:p>
          <a:p>
            <a:pPr marL="0" indent="0">
              <a:spcBef>
                <a:spcPts val="0"/>
              </a:spcBef>
              <a:spcAft>
                <a:spcPts val="600"/>
              </a:spcAft>
              <a:buNone/>
            </a:pPr>
            <a:r>
              <a:rPr lang="en-US" sz="2400" dirty="0" smtClean="0">
                <a:effectLst/>
              </a:rPr>
              <a:t>                                             </a:t>
            </a:r>
            <a:r>
              <a:rPr lang="en-US" sz="2400" dirty="0" smtClean="0">
                <a:effectLst/>
              </a:rPr>
              <a:t>2X </a:t>
            </a:r>
            <a:r>
              <a:rPr lang="en-US" sz="2400" dirty="0" smtClean="0"/>
              <a:t>+ 3</a:t>
            </a:r>
            <a:r>
              <a:rPr lang="en-US" sz="2400" dirty="0" smtClean="0">
                <a:effectLst/>
              </a:rPr>
              <a:t>Y </a:t>
            </a:r>
            <a:r>
              <a:rPr lang="en-US" sz="2400" dirty="0" smtClean="0">
                <a:effectLst/>
              </a:rPr>
              <a:t>= </a:t>
            </a:r>
            <a:r>
              <a:rPr lang="en-US" sz="2400" dirty="0" smtClean="0"/>
              <a:t>14</a:t>
            </a:r>
            <a:r>
              <a:rPr lang="en-US" sz="2400" dirty="0" smtClean="0">
                <a:effectLst/>
              </a:rPr>
              <a:t>     (</a:t>
            </a:r>
            <a:r>
              <a:rPr lang="en-US" sz="2400" dirty="0" smtClean="0"/>
              <a:t>I)</a:t>
            </a:r>
            <a:endParaRPr lang="en-US" sz="2400" dirty="0" smtClean="0">
              <a:effectLst/>
            </a:endParaRPr>
          </a:p>
          <a:p>
            <a:pPr marL="0" indent="0">
              <a:spcBef>
                <a:spcPts val="0"/>
              </a:spcBef>
              <a:spcAft>
                <a:spcPts val="600"/>
              </a:spcAft>
              <a:buNone/>
            </a:pPr>
            <a:r>
              <a:rPr lang="en-US" sz="2400" dirty="0"/>
              <a:t> </a:t>
            </a:r>
            <a:r>
              <a:rPr lang="en-US" sz="2400" dirty="0" smtClean="0"/>
              <a:t>                                            X </a:t>
            </a:r>
            <a:r>
              <a:rPr lang="en-US" sz="2400" dirty="0" smtClean="0"/>
              <a:t>+ 2Y </a:t>
            </a:r>
            <a:r>
              <a:rPr lang="en-US" sz="2400" dirty="0" smtClean="0"/>
              <a:t>= </a:t>
            </a:r>
            <a:r>
              <a:rPr lang="en-US" sz="2400" dirty="0"/>
              <a:t>9</a:t>
            </a:r>
            <a:r>
              <a:rPr lang="en-US" sz="2400" dirty="0" smtClean="0"/>
              <a:t>         (II)</a:t>
            </a:r>
            <a:endParaRPr lang="en-US" sz="2400" dirty="0">
              <a:effectLst/>
            </a:endParaRPr>
          </a:p>
          <a:p>
            <a:pPr marL="0" marR="0" indent="0">
              <a:spcBef>
                <a:spcPts val="0"/>
              </a:spcBef>
              <a:spcAft>
                <a:spcPts val="600"/>
              </a:spcAft>
              <a:buNone/>
            </a:pPr>
            <a:endParaRPr lang="en-US" sz="2400" dirty="0"/>
          </a:p>
        </p:txBody>
      </p:sp>
      <p:pic>
        <p:nvPicPr>
          <p:cNvPr id="31" name="Imagen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11593" y="4826713"/>
            <a:ext cx="2438400" cy="283633"/>
          </a:xfrm>
          <a:prstGeom prst="rect">
            <a:avLst/>
          </a:prstGeom>
        </p:spPr>
      </p:pic>
      <p:sp>
        <p:nvSpPr>
          <p:cNvPr id="6" name="Abrir llave 5"/>
          <p:cNvSpPr/>
          <p:nvPr/>
        </p:nvSpPr>
        <p:spPr>
          <a:xfrm>
            <a:off x="2743200" y="1809750"/>
            <a:ext cx="685800" cy="11430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VE"/>
          </a:p>
        </p:txBody>
      </p:sp>
    </p:spTree>
    <p:extLst>
      <p:ext uri="{BB962C8B-B14F-4D97-AF65-F5344CB8AC3E}">
        <p14:creationId xmlns:p14="http://schemas.microsoft.com/office/powerpoint/2010/main" val="365244920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459</TotalTime>
  <Words>473</Words>
  <Application>Microsoft Office PowerPoint</Application>
  <PresentationFormat>Presentación en pantalla (16:9)</PresentationFormat>
  <Paragraphs>77</Paragraphs>
  <Slides>11</Slides>
  <Notes>1</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11</vt:i4>
      </vt:variant>
    </vt:vector>
  </HeadingPairs>
  <TitlesOfParts>
    <vt:vector size="18" baseType="lpstr">
      <vt:lpstr>Arial</vt:lpstr>
      <vt:lpstr>Calibri</vt:lpstr>
      <vt:lpstr>Cambria</vt:lpstr>
      <vt:lpstr>Cambria Math</vt:lpstr>
      <vt:lpstr>Symbol</vt:lpstr>
      <vt:lpstr>Times New Roman</vt:lpstr>
      <vt:lpstr>Office Theme</vt:lpstr>
      <vt:lpstr>Solving Systems Using Substitution </vt:lpstr>
      <vt:lpstr>SOLVING SYSTEMS USING SUBSTITUTION</vt:lpstr>
      <vt:lpstr>SOLVING SYSTEMS USING SUBSTITUTION</vt:lpstr>
      <vt:lpstr>SOLVING SYSTEMS USING SUBSTITUTION</vt:lpstr>
      <vt:lpstr>SOLVING SYSTEMS USING SUBSTITUTION</vt:lpstr>
      <vt:lpstr>Presentación de PowerPoint</vt:lpstr>
      <vt:lpstr>SOLVING SYSTEMS USING SUBSTITUTION</vt:lpstr>
      <vt:lpstr>SOLVING SYSTEMS USING SUBSTITUTION</vt:lpstr>
      <vt:lpstr>Presentación de PowerPoint</vt:lpstr>
      <vt:lpstr>SOLVING SYSTEMS USING SUBSTITUTION</vt:lpstr>
      <vt:lpstr>SOLVING SYSTEMS USING SUBSTITUTION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NYL NICART</dc:creator>
  <cp:lastModifiedBy>Yessika</cp:lastModifiedBy>
  <cp:revision>127</cp:revision>
  <dcterms:created xsi:type="dcterms:W3CDTF">2016-10-20T15:06:14Z</dcterms:created>
  <dcterms:modified xsi:type="dcterms:W3CDTF">2017-01-31T15:16:21Z</dcterms:modified>
</cp:coreProperties>
</file>